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5" r:id="rId9"/>
    <p:sldId id="264" r:id="rId10"/>
  </p:sldIdLst>
  <p:sldSz cx="12192000" cy="6858000"/>
  <p:notesSz cx="6858000" cy="9144000"/>
  <p:defaultTextStyle>
    <a:defPPr>
      <a:defRPr lang="ar-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4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7" autoAdjust="0"/>
    <p:restoredTop sz="94660"/>
  </p:normalViewPr>
  <p:slideViewPr>
    <p:cSldViewPr snapToGrid="0">
      <p:cViewPr varScale="1">
        <p:scale>
          <a:sx n="61" d="100"/>
          <a:sy n="61" d="100"/>
        </p:scale>
        <p:origin x="53"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3A9D-36B4-48F8-98E0-F063B5709B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JO"/>
          </a:p>
        </p:txBody>
      </p:sp>
      <p:sp>
        <p:nvSpPr>
          <p:cNvPr id="3" name="Subtitle 2">
            <a:extLst>
              <a:ext uri="{FF2B5EF4-FFF2-40B4-BE49-F238E27FC236}">
                <a16:creationId xmlns:a16="http://schemas.microsoft.com/office/drawing/2014/main" id="{C5C8A38B-50DD-4EAD-8E1B-4A1411BAB5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JO"/>
          </a:p>
        </p:txBody>
      </p:sp>
      <p:sp>
        <p:nvSpPr>
          <p:cNvPr id="4" name="Date Placeholder 3">
            <a:extLst>
              <a:ext uri="{FF2B5EF4-FFF2-40B4-BE49-F238E27FC236}">
                <a16:creationId xmlns:a16="http://schemas.microsoft.com/office/drawing/2014/main" id="{61F3179B-73BE-4B63-9EB1-0A66E0A68D7F}"/>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5" name="Footer Placeholder 4">
            <a:extLst>
              <a:ext uri="{FF2B5EF4-FFF2-40B4-BE49-F238E27FC236}">
                <a16:creationId xmlns:a16="http://schemas.microsoft.com/office/drawing/2014/main" id="{6A95F28A-91DA-4DC0-A98E-64DB1124E6F8}"/>
              </a:ext>
            </a:extLst>
          </p:cNvPr>
          <p:cNvSpPr>
            <a:spLocks noGrp="1"/>
          </p:cNvSpPr>
          <p:nvPr>
            <p:ph type="ftr" sz="quarter" idx="11"/>
          </p:nvPr>
        </p:nvSpPr>
        <p:spPr/>
        <p:txBody>
          <a:bodyPr/>
          <a:lstStyle/>
          <a:p>
            <a:endParaRPr lang="ar-JO"/>
          </a:p>
        </p:txBody>
      </p:sp>
      <p:sp>
        <p:nvSpPr>
          <p:cNvPr id="6" name="Slide Number Placeholder 5">
            <a:extLst>
              <a:ext uri="{FF2B5EF4-FFF2-40B4-BE49-F238E27FC236}">
                <a16:creationId xmlns:a16="http://schemas.microsoft.com/office/drawing/2014/main" id="{9DF0AFCA-04AA-483E-A54F-BA8476667D8F}"/>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2439504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D35A-6671-4B2B-91D4-4AA2BD811501}"/>
              </a:ext>
            </a:extLst>
          </p:cNvPr>
          <p:cNvSpPr>
            <a:spLocks noGrp="1"/>
          </p:cNvSpPr>
          <p:nvPr>
            <p:ph type="title"/>
          </p:nvPr>
        </p:nvSpPr>
        <p:spPr/>
        <p:txBody>
          <a:bodyPr/>
          <a:lstStyle/>
          <a:p>
            <a:r>
              <a:rPr lang="en-US"/>
              <a:t>Click to edit Master title style</a:t>
            </a:r>
            <a:endParaRPr lang="ar-JO"/>
          </a:p>
        </p:txBody>
      </p:sp>
      <p:sp>
        <p:nvSpPr>
          <p:cNvPr id="3" name="Vertical Text Placeholder 2">
            <a:extLst>
              <a:ext uri="{FF2B5EF4-FFF2-40B4-BE49-F238E27FC236}">
                <a16:creationId xmlns:a16="http://schemas.microsoft.com/office/drawing/2014/main" id="{CE48B22C-0563-495F-9B78-1D68514921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a:extLst>
              <a:ext uri="{FF2B5EF4-FFF2-40B4-BE49-F238E27FC236}">
                <a16:creationId xmlns:a16="http://schemas.microsoft.com/office/drawing/2014/main" id="{B4AD96A2-FAFD-4258-8E33-D671CA24F52A}"/>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5" name="Footer Placeholder 4">
            <a:extLst>
              <a:ext uri="{FF2B5EF4-FFF2-40B4-BE49-F238E27FC236}">
                <a16:creationId xmlns:a16="http://schemas.microsoft.com/office/drawing/2014/main" id="{F574EABB-15FB-4E0A-A3A7-CD9B07F2E646}"/>
              </a:ext>
            </a:extLst>
          </p:cNvPr>
          <p:cNvSpPr>
            <a:spLocks noGrp="1"/>
          </p:cNvSpPr>
          <p:nvPr>
            <p:ph type="ftr" sz="quarter" idx="11"/>
          </p:nvPr>
        </p:nvSpPr>
        <p:spPr/>
        <p:txBody>
          <a:bodyPr/>
          <a:lstStyle/>
          <a:p>
            <a:endParaRPr lang="ar-JO"/>
          </a:p>
        </p:txBody>
      </p:sp>
      <p:sp>
        <p:nvSpPr>
          <p:cNvPr id="6" name="Slide Number Placeholder 5">
            <a:extLst>
              <a:ext uri="{FF2B5EF4-FFF2-40B4-BE49-F238E27FC236}">
                <a16:creationId xmlns:a16="http://schemas.microsoft.com/office/drawing/2014/main" id="{1D3A7749-F1AF-4966-9046-F30F9618478B}"/>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420429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CD76D-2C5F-4669-9133-E06681D620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JO"/>
          </a:p>
        </p:txBody>
      </p:sp>
      <p:sp>
        <p:nvSpPr>
          <p:cNvPr id="3" name="Vertical Text Placeholder 2">
            <a:extLst>
              <a:ext uri="{FF2B5EF4-FFF2-40B4-BE49-F238E27FC236}">
                <a16:creationId xmlns:a16="http://schemas.microsoft.com/office/drawing/2014/main" id="{E11772E2-2DAF-4EFB-8B5D-6B5ECE8BD4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a:extLst>
              <a:ext uri="{FF2B5EF4-FFF2-40B4-BE49-F238E27FC236}">
                <a16:creationId xmlns:a16="http://schemas.microsoft.com/office/drawing/2014/main" id="{9C404590-1C04-47B0-8F62-1B22B218517E}"/>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5" name="Footer Placeholder 4">
            <a:extLst>
              <a:ext uri="{FF2B5EF4-FFF2-40B4-BE49-F238E27FC236}">
                <a16:creationId xmlns:a16="http://schemas.microsoft.com/office/drawing/2014/main" id="{EAE8E66F-EEED-48A0-B945-E048F5E35925}"/>
              </a:ext>
            </a:extLst>
          </p:cNvPr>
          <p:cNvSpPr>
            <a:spLocks noGrp="1"/>
          </p:cNvSpPr>
          <p:nvPr>
            <p:ph type="ftr" sz="quarter" idx="11"/>
          </p:nvPr>
        </p:nvSpPr>
        <p:spPr/>
        <p:txBody>
          <a:bodyPr/>
          <a:lstStyle/>
          <a:p>
            <a:endParaRPr lang="ar-JO"/>
          </a:p>
        </p:txBody>
      </p:sp>
      <p:sp>
        <p:nvSpPr>
          <p:cNvPr id="6" name="Slide Number Placeholder 5">
            <a:extLst>
              <a:ext uri="{FF2B5EF4-FFF2-40B4-BE49-F238E27FC236}">
                <a16:creationId xmlns:a16="http://schemas.microsoft.com/office/drawing/2014/main" id="{EE5CE22C-26B0-46B8-89D0-E05DF97FBE0F}"/>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851212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DF70-EABD-4FD0-8C4E-D87C0BA920B0}"/>
              </a:ext>
            </a:extLst>
          </p:cNvPr>
          <p:cNvSpPr>
            <a:spLocks noGrp="1"/>
          </p:cNvSpPr>
          <p:nvPr>
            <p:ph type="title"/>
          </p:nvPr>
        </p:nvSpPr>
        <p:spPr/>
        <p:txBody>
          <a:bodyPr/>
          <a:lstStyle/>
          <a:p>
            <a:r>
              <a:rPr lang="en-US"/>
              <a:t>Click to edit Master title style</a:t>
            </a:r>
            <a:endParaRPr lang="ar-JO"/>
          </a:p>
        </p:txBody>
      </p:sp>
      <p:sp>
        <p:nvSpPr>
          <p:cNvPr id="3" name="Content Placeholder 2">
            <a:extLst>
              <a:ext uri="{FF2B5EF4-FFF2-40B4-BE49-F238E27FC236}">
                <a16:creationId xmlns:a16="http://schemas.microsoft.com/office/drawing/2014/main" id="{74FCF6E8-6061-421B-98E0-4376425772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a:extLst>
              <a:ext uri="{FF2B5EF4-FFF2-40B4-BE49-F238E27FC236}">
                <a16:creationId xmlns:a16="http://schemas.microsoft.com/office/drawing/2014/main" id="{78EF0714-BFA3-4882-814B-5086F029A8B3}"/>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5" name="Footer Placeholder 4">
            <a:extLst>
              <a:ext uri="{FF2B5EF4-FFF2-40B4-BE49-F238E27FC236}">
                <a16:creationId xmlns:a16="http://schemas.microsoft.com/office/drawing/2014/main" id="{21B56DEE-C6FC-4324-B67E-992E7688BD36}"/>
              </a:ext>
            </a:extLst>
          </p:cNvPr>
          <p:cNvSpPr>
            <a:spLocks noGrp="1"/>
          </p:cNvSpPr>
          <p:nvPr>
            <p:ph type="ftr" sz="quarter" idx="11"/>
          </p:nvPr>
        </p:nvSpPr>
        <p:spPr/>
        <p:txBody>
          <a:bodyPr/>
          <a:lstStyle/>
          <a:p>
            <a:endParaRPr lang="ar-JO"/>
          </a:p>
        </p:txBody>
      </p:sp>
      <p:sp>
        <p:nvSpPr>
          <p:cNvPr id="6" name="Slide Number Placeholder 5">
            <a:extLst>
              <a:ext uri="{FF2B5EF4-FFF2-40B4-BE49-F238E27FC236}">
                <a16:creationId xmlns:a16="http://schemas.microsoft.com/office/drawing/2014/main" id="{11755C3F-863A-426E-84FB-CC8468F0D95F}"/>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1274423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F4C9-1F71-416D-A690-0C7DC3F437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JO"/>
          </a:p>
        </p:txBody>
      </p:sp>
      <p:sp>
        <p:nvSpPr>
          <p:cNvPr id="3" name="Text Placeholder 2">
            <a:extLst>
              <a:ext uri="{FF2B5EF4-FFF2-40B4-BE49-F238E27FC236}">
                <a16:creationId xmlns:a16="http://schemas.microsoft.com/office/drawing/2014/main" id="{218CE26D-35F9-401B-9B68-636C0D56B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BB14FB-5632-4D6B-9B67-8A2781EBA5AB}"/>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5" name="Footer Placeholder 4">
            <a:extLst>
              <a:ext uri="{FF2B5EF4-FFF2-40B4-BE49-F238E27FC236}">
                <a16:creationId xmlns:a16="http://schemas.microsoft.com/office/drawing/2014/main" id="{CAAE3CEC-46AB-4422-95DB-72EB1EF35AFF}"/>
              </a:ext>
            </a:extLst>
          </p:cNvPr>
          <p:cNvSpPr>
            <a:spLocks noGrp="1"/>
          </p:cNvSpPr>
          <p:nvPr>
            <p:ph type="ftr" sz="quarter" idx="11"/>
          </p:nvPr>
        </p:nvSpPr>
        <p:spPr/>
        <p:txBody>
          <a:bodyPr/>
          <a:lstStyle/>
          <a:p>
            <a:endParaRPr lang="ar-JO"/>
          </a:p>
        </p:txBody>
      </p:sp>
      <p:sp>
        <p:nvSpPr>
          <p:cNvPr id="6" name="Slide Number Placeholder 5">
            <a:extLst>
              <a:ext uri="{FF2B5EF4-FFF2-40B4-BE49-F238E27FC236}">
                <a16:creationId xmlns:a16="http://schemas.microsoft.com/office/drawing/2014/main" id="{CF6F3B38-7EE4-4E38-B547-31BF0CD98D9D}"/>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253841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6BDF-FB71-4DF2-8B81-51BCEBE65B78}"/>
              </a:ext>
            </a:extLst>
          </p:cNvPr>
          <p:cNvSpPr>
            <a:spLocks noGrp="1"/>
          </p:cNvSpPr>
          <p:nvPr>
            <p:ph type="title"/>
          </p:nvPr>
        </p:nvSpPr>
        <p:spPr/>
        <p:txBody>
          <a:bodyPr/>
          <a:lstStyle/>
          <a:p>
            <a:r>
              <a:rPr lang="en-US"/>
              <a:t>Click to edit Master title style</a:t>
            </a:r>
            <a:endParaRPr lang="ar-JO"/>
          </a:p>
        </p:txBody>
      </p:sp>
      <p:sp>
        <p:nvSpPr>
          <p:cNvPr id="3" name="Content Placeholder 2">
            <a:extLst>
              <a:ext uri="{FF2B5EF4-FFF2-40B4-BE49-F238E27FC236}">
                <a16:creationId xmlns:a16="http://schemas.microsoft.com/office/drawing/2014/main" id="{C4154034-EA65-4359-B8EA-C3A57B0C9F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Content Placeholder 3">
            <a:extLst>
              <a:ext uri="{FF2B5EF4-FFF2-40B4-BE49-F238E27FC236}">
                <a16:creationId xmlns:a16="http://schemas.microsoft.com/office/drawing/2014/main" id="{741A3B3C-47C3-405B-B73B-BEAFFBBB07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Date Placeholder 4">
            <a:extLst>
              <a:ext uri="{FF2B5EF4-FFF2-40B4-BE49-F238E27FC236}">
                <a16:creationId xmlns:a16="http://schemas.microsoft.com/office/drawing/2014/main" id="{8E86AE78-3E5B-4067-B42A-949D9CEFF604}"/>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6" name="Footer Placeholder 5">
            <a:extLst>
              <a:ext uri="{FF2B5EF4-FFF2-40B4-BE49-F238E27FC236}">
                <a16:creationId xmlns:a16="http://schemas.microsoft.com/office/drawing/2014/main" id="{4B640981-DEA6-4F6C-98C6-6B6C42B7CC49}"/>
              </a:ext>
            </a:extLst>
          </p:cNvPr>
          <p:cNvSpPr>
            <a:spLocks noGrp="1"/>
          </p:cNvSpPr>
          <p:nvPr>
            <p:ph type="ftr" sz="quarter" idx="11"/>
          </p:nvPr>
        </p:nvSpPr>
        <p:spPr/>
        <p:txBody>
          <a:bodyPr/>
          <a:lstStyle/>
          <a:p>
            <a:endParaRPr lang="ar-JO"/>
          </a:p>
        </p:txBody>
      </p:sp>
      <p:sp>
        <p:nvSpPr>
          <p:cNvPr id="7" name="Slide Number Placeholder 6">
            <a:extLst>
              <a:ext uri="{FF2B5EF4-FFF2-40B4-BE49-F238E27FC236}">
                <a16:creationId xmlns:a16="http://schemas.microsoft.com/office/drawing/2014/main" id="{193D7BF3-5FB4-4C8A-9A09-9F8D216B0A2E}"/>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4046893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A495-E30F-446B-87F1-5F3BF5C578B7}"/>
              </a:ext>
            </a:extLst>
          </p:cNvPr>
          <p:cNvSpPr>
            <a:spLocks noGrp="1"/>
          </p:cNvSpPr>
          <p:nvPr>
            <p:ph type="title"/>
          </p:nvPr>
        </p:nvSpPr>
        <p:spPr>
          <a:xfrm>
            <a:off x="839788" y="365125"/>
            <a:ext cx="10515600" cy="1325563"/>
          </a:xfrm>
        </p:spPr>
        <p:txBody>
          <a:bodyPr/>
          <a:lstStyle/>
          <a:p>
            <a:r>
              <a:rPr lang="en-US"/>
              <a:t>Click to edit Master title style</a:t>
            </a:r>
            <a:endParaRPr lang="ar-JO"/>
          </a:p>
        </p:txBody>
      </p:sp>
      <p:sp>
        <p:nvSpPr>
          <p:cNvPr id="3" name="Text Placeholder 2">
            <a:extLst>
              <a:ext uri="{FF2B5EF4-FFF2-40B4-BE49-F238E27FC236}">
                <a16:creationId xmlns:a16="http://schemas.microsoft.com/office/drawing/2014/main" id="{D0DCF2C5-9BEC-4998-AFA4-AB0D7F11E8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2507A2-591F-4FD7-89F5-4845AF3FB4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5" name="Text Placeholder 4">
            <a:extLst>
              <a:ext uri="{FF2B5EF4-FFF2-40B4-BE49-F238E27FC236}">
                <a16:creationId xmlns:a16="http://schemas.microsoft.com/office/drawing/2014/main" id="{227BB0C6-76FF-4F94-9C2D-CF9335EA1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1CA7BC-674F-4559-87C6-D6F114EAF9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7" name="Date Placeholder 6">
            <a:extLst>
              <a:ext uri="{FF2B5EF4-FFF2-40B4-BE49-F238E27FC236}">
                <a16:creationId xmlns:a16="http://schemas.microsoft.com/office/drawing/2014/main" id="{2936D0AB-6B92-42F8-A0AE-9A91FF1D8286}"/>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8" name="Footer Placeholder 7">
            <a:extLst>
              <a:ext uri="{FF2B5EF4-FFF2-40B4-BE49-F238E27FC236}">
                <a16:creationId xmlns:a16="http://schemas.microsoft.com/office/drawing/2014/main" id="{1A498BD1-B040-4F15-AB4B-C9F07CA166E2}"/>
              </a:ext>
            </a:extLst>
          </p:cNvPr>
          <p:cNvSpPr>
            <a:spLocks noGrp="1"/>
          </p:cNvSpPr>
          <p:nvPr>
            <p:ph type="ftr" sz="quarter" idx="11"/>
          </p:nvPr>
        </p:nvSpPr>
        <p:spPr/>
        <p:txBody>
          <a:bodyPr/>
          <a:lstStyle/>
          <a:p>
            <a:endParaRPr lang="ar-JO"/>
          </a:p>
        </p:txBody>
      </p:sp>
      <p:sp>
        <p:nvSpPr>
          <p:cNvPr id="9" name="Slide Number Placeholder 8">
            <a:extLst>
              <a:ext uri="{FF2B5EF4-FFF2-40B4-BE49-F238E27FC236}">
                <a16:creationId xmlns:a16="http://schemas.microsoft.com/office/drawing/2014/main" id="{EE923907-56B8-46A3-92FD-9C5A2E213510}"/>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559749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9D20-CF92-490F-A3DB-AC3926CBCC72}"/>
              </a:ext>
            </a:extLst>
          </p:cNvPr>
          <p:cNvSpPr>
            <a:spLocks noGrp="1"/>
          </p:cNvSpPr>
          <p:nvPr>
            <p:ph type="title"/>
          </p:nvPr>
        </p:nvSpPr>
        <p:spPr/>
        <p:txBody>
          <a:bodyPr/>
          <a:lstStyle/>
          <a:p>
            <a:r>
              <a:rPr lang="en-US"/>
              <a:t>Click to edit Master title style</a:t>
            </a:r>
            <a:endParaRPr lang="ar-JO"/>
          </a:p>
        </p:txBody>
      </p:sp>
      <p:sp>
        <p:nvSpPr>
          <p:cNvPr id="3" name="Date Placeholder 2">
            <a:extLst>
              <a:ext uri="{FF2B5EF4-FFF2-40B4-BE49-F238E27FC236}">
                <a16:creationId xmlns:a16="http://schemas.microsoft.com/office/drawing/2014/main" id="{4403CC9D-EEA3-422F-8FA8-D4500DD50661}"/>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4" name="Footer Placeholder 3">
            <a:extLst>
              <a:ext uri="{FF2B5EF4-FFF2-40B4-BE49-F238E27FC236}">
                <a16:creationId xmlns:a16="http://schemas.microsoft.com/office/drawing/2014/main" id="{47813055-8416-4B3B-AA7E-052280C4F2A0}"/>
              </a:ext>
            </a:extLst>
          </p:cNvPr>
          <p:cNvSpPr>
            <a:spLocks noGrp="1"/>
          </p:cNvSpPr>
          <p:nvPr>
            <p:ph type="ftr" sz="quarter" idx="11"/>
          </p:nvPr>
        </p:nvSpPr>
        <p:spPr/>
        <p:txBody>
          <a:bodyPr/>
          <a:lstStyle/>
          <a:p>
            <a:endParaRPr lang="ar-JO"/>
          </a:p>
        </p:txBody>
      </p:sp>
      <p:sp>
        <p:nvSpPr>
          <p:cNvPr id="5" name="Slide Number Placeholder 4">
            <a:extLst>
              <a:ext uri="{FF2B5EF4-FFF2-40B4-BE49-F238E27FC236}">
                <a16:creationId xmlns:a16="http://schemas.microsoft.com/office/drawing/2014/main" id="{D7A5EA42-E19D-4FAA-8F09-A31E4C828ACC}"/>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147566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3F2D7-B6A3-42D8-B9CA-46A3C557F097}"/>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3" name="Footer Placeholder 2">
            <a:extLst>
              <a:ext uri="{FF2B5EF4-FFF2-40B4-BE49-F238E27FC236}">
                <a16:creationId xmlns:a16="http://schemas.microsoft.com/office/drawing/2014/main" id="{3E51F4DC-8717-412E-8987-C4EC246EC522}"/>
              </a:ext>
            </a:extLst>
          </p:cNvPr>
          <p:cNvSpPr>
            <a:spLocks noGrp="1"/>
          </p:cNvSpPr>
          <p:nvPr>
            <p:ph type="ftr" sz="quarter" idx="11"/>
          </p:nvPr>
        </p:nvSpPr>
        <p:spPr/>
        <p:txBody>
          <a:bodyPr/>
          <a:lstStyle/>
          <a:p>
            <a:endParaRPr lang="ar-JO"/>
          </a:p>
        </p:txBody>
      </p:sp>
      <p:sp>
        <p:nvSpPr>
          <p:cNvPr id="4" name="Slide Number Placeholder 3">
            <a:extLst>
              <a:ext uri="{FF2B5EF4-FFF2-40B4-BE49-F238E27FC236}">
                <a16:creationId xmlns:a16="http://schemas.microsoft.com/office/drawing/2014/main" id="{932C53FC-21D6-48DF-9B75-8E7547AB9B8F}"/>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350223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9C58-B78A-4A8D-A825-BDEEFCC72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Content Placeholder 2">
            <a:extLst>
              <a:ext uri="{FF2B5EF4-FFF2-40B4-BE49-F238E27FC236}">
                <a16:creationId xmlns:a16="http://schemas.microsoft.com/office/drawing/2014/main" id="{8AE610AF-7581-44F7-80CC-346B8FBDAD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Text Placeholder 3">
            <a:extLst>
              <a:ext uri="{FF2B5EF4-FFF2-40B4-BE49-F238E27FC236}">
                <a16:creationId xmlns:a16="http://schemas.microsoft.com/office/drawing/2014/main" id="{C00A8070-9184-44E1-AD20-24CBD2AD48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C4740-4866-4384-8326-4898E32CD6AD}"/>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6" name="Footer Placeholder 5">
            <a:extLst>
              <a:ext uri="{FF2B5EF4-FFF2-40B4-BE49-F238E27FC236}">
                <a16:creationId xmlns:a16="http://schemas.microsoft.com/office/drawing/2014/main" id="{E847FA5D-6970-47DE-90F8-12E8382E17EF}"/>
              </a:ext>
            </a:extLst>
          </p:cNvPr>
          <p:cNvSpPr>
            <a:spLocks noGrp="1"/>
          </p:cNvSpPr>
          <p:nvPr>
            <p:ph type="ftr" sz="quarter" idx="11"/>
          </p:nvPr>
        </p:nvSpPr>
        <p:spPr/>
        <p:txBody>
          <a:bodyPr/>
          <a:lstStyle/>
          <a:p>
            <a:endParaRPr lang="ar-JO"/>
          </a:p>
        </p:txBody>
      </p:sp>
      <p:sp>
        <p:nvSpPr>
          <p:cNvPr id="7" name="Slide Number Placeholder 6">
            <a:extLst>
              <a:ext uri="{FF2B5EF4-FFF2-40B4-BE49-F238E27FC236}">
                <a16:creationId xmlns:a16="http://schemas.microsoft.com/office/drawing/2014/main" id="{A3EA86EE-36ED-457A-9BAB-9A78881EDA3C}"/>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191937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9975-5C35-4382-BEE7-E2CE3F4673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JO"/>
          </a:p>
        </p:txBody>
      </p:sp>
      <p:sp>
        <p:nvSpPr>
          <p:cNvPr id="3" name="Picture Placeholder 2">
            <a:extLst>
              <a:ext uri="{FF2B5EF4-FFF2-40B4-BE49-F238E27FC236}">
                <a16:creationId xmlns:a16="http://schemas.microsoft.com/office/drawing/2014/main" id="{38714DAA-CE49-48BD-9792-1D95545B8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JO"/>
          </a:p>
        </p:txBody>
      </p:sp>
      <p:sp>
        <p:nvSpPr>
          <p:cNvPr id="4" name="Text Placeholder 3">
            <a:extLst>
              <a:ext uri="{FF2B5EF4-FFF2-40B4-BE49-F238E27FC236}">
                <a16:creationId xmlns:a16="http://schemas.microsoft.com/office/drawing/2014/main" id="{B28ACC71-C8AD-4877-883A-B21936738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B35D7F-828F-4A33-9655-746E32D6849B}"/>
              </a:ext>
            </a:extLst>
          </p:cNvPr>
          <p:cNvSpPr>
            <a:spLocks noGrp="1"/>
          </p:cNvSpPr>
          <p:nvPr>
            <p:ph type="dt" sz="half" idx="10"/>
          </p:nvPr>
        </p:nvSpPr>
        <p:spPr/>
        <p:txBody>
          <a:bodyPr/>
          <a:lstStyle/>
          <a:p>
            <a:fld id="{246EBF71-AF45-45D2-9E8A-A247640AAEB9}" type="datetimeFigureOut">
              <a:rPr lang="ar-JO" smtClean="0"/>
              <a:t>04/04/1447</a:t>
            </a:fld>
            <a:endParaRPr lang="ar-JO"/>
          </a:p>
        </p:txBody>
      </p:sp>
      <p:sp>
        <p:nvSpPr>
          <p:cNvPr id="6" name="Footer Placeholder 5">
            <a:extLst>
              <a:ext uri="{FF2B5EF4-FFF2-40B4-BE49-F238E27FC236}">
                <a16:creationId xmlns:a16="http://schemas.microsoft.com/office/drawing/2014/main" id="{CBE25159-C20F-4B45-8DA2-1F788B4B954C}"/>
              </a:ext>
            </a:extLst>
          </p:cNvPr>
          <p:cNvSpPr>
            <a:spLocks noGrp="1"/>
          </p:cNvSpPr>
          <p:nvPr>
            <p:ph type="ftr" sz="quarter" idx="11"/>
          </p:nvPr>
        </p:nvSpPr>
        <p:spPr/>
        <p:txBody>
          <a:bodyPr/>
          <a:lstStyle/>
          <a:p>
            <a:endParaRPr lang="ar-JO"/>
          </a:p>
        </p:txBody>
      </p:sp>
      <p:sp>
        <p:nvSpPr>
          <p:cNvPr id="7" name="Slide Number Placeholder 6">
            <a:extLst>
              <a:ext uri="{FF2B5EF4-FFF2-40B4-BE49-F238E27FC236}">
                <a16:creationId xmlns:a16="http://schemas.microsoft.com/office/drawing/2014/main" id="{9D25E564-AF4D-4439-9999-479C66CAFC65}"/>
              </a:ext>
            </a:extLst>
          </p:cNvPr>
          <p:cNvSpPr>
            <a:spLocks noGrp="1"/>
          </p:cNvSpPr>
          <p:nvPr>
            <p:ph type="sldNum" sz="quarter" idx="12"/>
          </p:nvPr>
        </p:nvSpPr>
        <p:spPr/>
        <p:txBody>
          <a:bodyPr/>
          <a:lstStyle/>
          <a:p>
            <a:fld id="{DC3DCB03-7704-4659-B26F-C6413334602C}" type="slidenum">
              <a:rPr lang="ar-JO" smtClean="0"/>
              <a:t>‹#›</a:t>
            </a:fld>
            <a:endParaRPr lang="ar-JO"/>
          </a:p>
        </p:txBody>
      </p:sp>
    </p:spTree>
    <p:extLst>
      <p:ext uri="{BB962C8B-B14F-4D97-AF65-F5344CB8AC3E}">
        <p14:creationId xmlns:p14="http://schemas.microsoft.com/office/powerpoint/2010/main" val="3727310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4">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4C4FD3-35A3-4AF3-919E-EE898DF23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JO"/>
          </a:p>
        </p:txBody>
      </p:sp>
      <p:sp>
        <p:nvSpPr>
          <p:cNvPr id="3" name="Text Placeholder 2">
            <a:extLst>
              <a:ext uri="{FF2B5EF4-FFF2-40B4-BE49-F238E27FC236}">
                <a16:creationId xmlns:a16="http://schemas.microsoft.com/office/drawing/2014/main" id="{1BCAC476-C397-427E-8276-0E4D85B311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JO"/>
          </a:p>
        </p:txBody>
      </p:sp>
      <p:sp>
        <p:nvSpPr>
          <p:cNvPr id="4" name="Date Placeholder 3">
            <a:extLst>
              <a:ext uri="{FF2B5EF4-FFF2-40B4-BE49-F238E27FC236}">
                <a16:creationId xmlns:a16="http://schemas.microsoft.com/office/drawing/2014/main" id="{952D8093-7ED9-436C-A501-C3E5A7217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6EBF71-AF45-45D2-9E8A-A247640AAEB9}" type="datetimeFigureOut">
              <a:rPr lang="ar-JO" smtClean="0"/>
              <a:t>04/04/1447</a:t>
            </a:fld>
            <a:endParaRPr lang="ar-JO"/>
          </a:p>
        </p:txBody>
      </p:sp>
      <p:sp>
        <p:nvSpPr>
          <p:cNvPr id="5" name="Footer Placeholder 4">
            <a:extLst>
              <a:ext uri="{FF2B5EF4-FFF2-40B4-BE49-F238E27FC236}">
                <a16:creationId xmlns:a16="http://schemas.microsoft.com/office/drawing/2014/main" id="{1898580D-5B03-47BD-9128-4D7DD03993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JO"/>
          </a:p>
        </p:txBody>
      </p:sp>
      <p:sp>
        <p:nvSpPr>
          <p:cNvPr id="6" name="Slide Number Placeholder 5">
            <a:extLst>
              <a:ext uri="{FF2B5EF4-FFF2-40B4-BE49-F238E27FC236}">
                <a16:creationId xmlns:a16="http://schemas.microsoft.com/office/drawing/2014/main" id="{249FB47D-E449-4DB3-BC26-C2CA3690D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3DCB03-7704-4659-B26F-C6413334602C}" type="slidenum">
              <a:rPr lang="ar-JO" smtClean="0"/>
              <a:t>‹#›</a:t>
            </a:fld>
            <a:endParaRPr lang="ar-JO"/>
          </a:p>
        </p:txBody>
      </p:sp>
    </p:spTree>
    <p:extLst>
      <p:ext uri="{BB962C8B-B14F-4D97-AF65-F5344CB8AC3E}">
        <p14:creationId xmlns:p14="http://schemas.microsoft.com/office/powerpoint/2010/main" val="22324100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J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microsoft.com/office/2017/06/relationships/model3d" Target="../media/model3d2.glb"/><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7.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17/06/relationships/model3d" Target="../media/model3d2.glb"/><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1.png"/><Relationship Id="rId12"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5.png"/><Relationship Id="rId5" Type="http://schemas.microsoft.com/office/2017/06/relationships/model3d" Target="../media/model3d2.glb"/><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E9D0CD5-5182-4F48-A31F-92D15121AECA}"/>
                  </a:ext>
                </a:extLst>
              </p:cNvPr>
              <p:cNvGraphicFramePr>
                <a:graphicFrameLocks noChangeAspect="1"/>
              </p:cNvGraphicFramePr>
              <p:nvPr>
                <p:extLst>
                  <p:ext uri="{D42A27DB-BD31-4B8C-83A1-F6EECF244321}">
                    <p14:modId xmlns:p14="http://schemas.microsoft.com/office/powerpoint/2010/main" val="2314423208"/>
                  </p:ext>
                </p:extLst>
              </p:nvPr>
            </p:nvGraphicFramePr>
            <p:xfrm>
              <a:off x="-246803" y="280814"/>
              <a:ext cx="6258765" cy="3690579"/>
            </p:xfrm>
            <a:graphic>
              <a:graphicData uri="http://schemas.microsoft.com/office/drawing/2017/model3d">
                <am3d:model3d r:embed="rId2">
                  <am3d:spPr>
                    <a:xfrm>
                      <a:off x="0" y="0"/>
                      <a:ext cx="6258765" cy="3690579"/>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1109420" ay="1258046" az="409407"/>
                    <am3d:postTrans dx="0" dy="0" dz="0"/>
                  </am3d:trans>
                  <am3d:raster rName="Office3DRenderer" rVer="16.0.8326">
                    <am3d:blip r:embed="rId3"/>
                  </am3d:raster>
                  <am3d:objViewport viewportSz="68294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E9D0CD5-5182-4F48-A31F-92D15121AECA}"/>
                  </a:ext>
                </a:extLst>
              </p:cNvPr>
              <p:cNvPicPr>
                <a:picLocks noGrp="1" noRot="1" noChangeAspect="1" noMove="1" noResize="1" noEditPoints="1" noAdjustHandles="1" noChangeArrowheads="1" noChangeShapeType="1" noCrop="1"/>
              </p:cNvPicPr>
              <p:nvPr/>
            </p:nvPicPr>
            <p:blipFill>
              <a:blip r:embed="rId3"/>
              <a:stretch>
                <a:fillRect/>
              </a:stretch>
            </p:blipFill>
            <p:spPr>
              <a:xfrm>
                <a:off x="-246803" y="280814"/>
                <a:ext cx="6258765" cy="3690579"/>
              </a:xfrm>
              <a:prstGeom prst="rect">
                <a:avLst/>
              </a:prstGeom>
            </p:spPr>
          </p:pic>
        </mc:Fallback>
      </mc:AlternateContent>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2940" y="4713758"/>
            <a:ext cx="3279060" cy="3279060"/>
          </a:xfrm>
          <a:prstGeom prst="rect">
            <a:avLst/>
          </a:prstGeom>
        </p:spPr>
      </p:pic>
      <p:sp>
        <p:nvSpPr>
          <p:cNvPr id="10" name="TextBox 9">
            <a:extLst>
              <a:ext uri="{FF2B5EF4-FFF2-40B4-BE49-F238E27FC236}">
                <a16:creationId xmlns:a16="http://schemas.microsoft.com/office/drawing/2014/main" id="{056CD1DD-146C-43F2-BC2D-F2882D6E504F}"/>
              </a:ext>
            </a:extLst>
          </p:cNvPr>
          <p:cNvSpPr txBox="1"/>
          <p:nvPr/>
        </p:nvSpPr>
        <p:spPr>
          <a:xfrm>
            <a:off x="1438692" y="3833790"/>
            <a:ext cx="12194457" cy="769441"/>
          </a:xfrm>
          <a:prstGeom prst="rect">
            <a:avLst/>
          </a:prstGeom>
          <a:noFill/>
        </p:spPr>
        <p:txBody>
          <a:bodyPr wrap="square" rtlCol="1">
            <a:spAutoFit/>
          </a:bodyPr>
          <a:lstStyle/>
          <a:p>
            <a:pPr algn="ctr"/>
            <a:r>
              <a:rPr lang="en-US" sz="4400" dirty="0">
                <a:latin typeface="Aldhabi" panose="01000000000000000000" pitchFamily="2" charset="-78"/>
                <a:cs typeface="Aldhabi" panose="01000000000000000000" pitchFamily="2" charset="-78"/>
              </a:rPr>
              <a:t>SMART GLASSES FOR SILENT VOICES.</a:t>
            </a:r>
            <a:endParaRPr lang="ar-JO" sz="4400"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41975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4" repeatCount="2000" fill="hold" nodeType="withEffect">
                                  <p:stCondLst>
                                    <p:cond delay="0"/>
                                  </p:stCondLst>
                                  <p:childTnLst>
                                    <p:anim calcmode="lin" valueType="num">
                                      <p:cBhvr additive="sum">
                                        <p:cTn id="6" dur="2000" fill="hold"/>
                                        <p:tgtEl>
                                          <p:spTgt spid="2"/>
                                        </p:tgtEl>
                                        <p:attrNameLst>
                                          <p:attrName>3d.object.rotation.y</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E9D0CD5-5182-4F48-A31F-92D15121AECA}"/>
                  </a:ext>
                </a:extLst>
              </p:cNvPr>
              <p:cNvGraphicFramePr>
                <a:graphicFrameLocks noChangeAspect="1"/>
              </p:cNvGraphicFramePr>
              <p:nvPr>
                <p:extLst>
                  <p:ext uri="{D42A27DB-BD31-4B8C-83A1-F6EECF244321}">
                    <p14:modId xmlns:p14="http://schemas.microsoft.com/office/powerpoint/2010/main" val="2366704438"/>
                  </p:ext>
                </p:extLst>
              </p:nvPr>
            </p:nvGraphicFramePr>
            <p:xfrm>
              <a:off x="5250338" y="1698172"/>
              <a:ext cx="7465229" cy="4071944"/>
            </p:xfrm>
            <a:graphic>
              <a:graphicData uri="http://schemas.microsoft.com/office/drawing/2017/model3d">
                <am3d:model3d r:embed="rId2">
                  <am3d:spPr>
                    <a:xfrm>
                      <a:off x="0" y="0"/>
                      <a:ext cx="7465229" cy="4071944"/>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810584" ay="-1821844" az="-415500"/>
                    <am3d:postTrans dx="0" dy="0" dz="0"/>
                  </am3d:trans>
                  <am3d:raster rName="Office3DRenderer" rVer="16.0.8326">
                    <am3d:blip r:embed="rId3"/>
                  </am3d:raster>
                  <am3d:objViewport viewportSz="8401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E9D0CD5-5182-4F48-A31F-92D15121AECA}"/>
                  </a:ext>
                </a:extLst>
              </p:cNvPr>
              <p:cNvPicPr>
                <a:picLocks noGrp="1" noRot="1" noChangeAspect="1" noMove="1" noResize="1" noEditPoints="1" noAdjustHandles="1" noChangeArrowheads="1" noChangeShapeType="1" noCrop="1"/>
              </p:cNvPicPr>
              <p:nvPr/>
            </p:nvPicPr>
            <p:blipFill>
              <a:blip r:embed="rId3"/>
              <a:stretch>
                <a:fillRect/>
              </a:stretch>
            </p:blipFill>
            <p:spPr>
              <a:xfrm>
                <a:off x="5250338" y="1698172"/>
                <a:ext cx="7465229" cy="4071944"/>
              </a:xfrm>
              <a:prstGeom prst="rect">
                <a:avLst/>
              </a:prstGeom>
            </p:spPr>
          </p:pic>
        </mc:Fallback>
      </mc:AlternateContent>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616675" y="-507932"/>
            <a:ext cx="8958649" cy="8958649"/>
          </a:xfrm>
          <a:prstGeom prst="rect">
            <a:avLst/>
          </a:prstGeom>
        </p:spPr>
      </p:pic>
      <p:sp>
        <p:nvSpPr>
          <p:cNvPr id="10" name="TextBox 9">
            <a:extLst>
              <a:ext uri="{FF2B5EF4-FFF2-40B4-BE49-F238E27FC236}">
                <a16:creationId xmlns:a16="http://schemas.microsoft.com/office/drawing/2014/main" id="{056CD1DD-146C-43F2-BC2D-F2882D6E504F}"/>
              </a:ext>
            </a:extLst>
          </p:cNvPr>
          <p:cNvSpPr txBox="1"/>
          <p:nvPr/>
        </p:nvSpPr>
        <p:spPr>
          <a:xfrm>
            <a:off x="521110" y="7057036"/>
            <a:ext cx="12194457" cy="769441"/>
          </a:xfrm>
          <a:prstGeom prst="rect">
            <a:avLst/>
          </a:prstGeom>
          <a:noFill/>
        </p:spPr>
        <p:txBody>
          <a:bodyPr wrap="square" rtlCol="1">
            <a:spAutoFit/>
          </a:bodyPr>
          <a:lstStyle/>
          <a:p>
            <a:pPr algn="ctr"/>
            <a:r>
              <a:rPr lang="en-US" sz="4400" dirty="0">
                <a:latin typeface="Aldhabi" panose="01000000000000000000" pitchFamily="2" charset="-78"/>
                <a:cs typeface="Aldhabi" panose="01000000000000000000" pitchFamily="2" charset="-78"/>
              </a:rPr>
              <a:t>A SMART GLASSES FOR SILENT VOICES.</a:t>
            </a:r>
            <a:endParaRPr lang="ar-JO" sz="4400" dirty="0">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087DF6C6-1655-43C8-A7A8-4A979B70EF83}"/>
              </a:ext>
            </a:extLst>
          </p:cNvPr>
          <p:cNvSpPr txBox="1"/>
          <p:nvPr/>
        </p:nvSpPr>
        <p:spPr>
          <a:xfrm>
            <a:off x="521110" y="-275303"/>
            <a:ext cx="3864077" cy="1862048"/>
          </a:xfrm>
          <a:prstGeom prst="rect">
            <a:avLst/>
          </a:prstGeom>
          <a:noFill/>
        </p:spPr>
        <p:txBody>
          <a:bodyPr wrap="square" rtlCol="1">
            <a:spAutoFit/>
          </a:bodyPr>
          <a:lstStyle/>
          <a:p>
            <a:r>
              <a:rPr lang="en-US" sz="11500" b="1" dirty="0">
                <a:latin typeface="Aldhabi" panose="01000000000000000000" pitchFamily="2" charset="-78"/>
                <a:cs typeface="Aldhabi" panose="01000000000000000000" pitchFamily="2" charset="-78"/>
              </a:rPr>
              <a:t>Concept</a:t>
            </a:r>
            <a:endParaRPr lang="ar-JO" sz="11500" b="1"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6428190-83BF-4721-967B-ADF9CBA7B3E3}"/>
              </a:ext>
            </a:extLst>
          </p:cNvPr>
          <p:cNvSpPr txBox="1"/>
          <p:nvPr/>
        </p:nvSpPr>
        <p:spPr>
          <a:xfrm>
            <a:off x="755489" y="1586745"/>
            <a:ext cx="4699819" cy="3539430"/>
          </a:xfrm>
          <a:prstGeom prst="rect">
            <a:avLst/>
          </a:prstGeom>
          <a:noFill/>
        </p:spPr>
        <p:txBody>
          <a:bodyPr wrap="square" rtlCol="1">
            <a:spAutoFit/>
          </a:bodyPr>
          <a:lstStyle/>
          <a:p>
            <a:r>
              <a:rPr lang="en-US" sz="3200" dirty="0">
                <a:latin typeface="Aldhabi" panose="01000000000000000000" pitchFamily="2" charset="-78"/>
                <a:cs typeface="Aldhabi" panose="01000000000000000000" pitchFamily="2" charset="-78"/>
              </a:rPr>
              <a:t>built for people who have lost their ability to speak or move due to war injuries, neurological trauma, or complete paralysis. The glasses restore communication using only eye movements, enabling natural interaction without any physical effort or touch.</a:t>
            </a:r>
            <a:endParaRPr lang="ar-JO" sz="3200"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334354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E9D0CD5-5182-4F48-A31F-92D15121AECA}"/>
                  </a:ext>
                </a:extLst>
              </p:cNvPr>
              <p:cNvGraphicFramePr>
                <a:graphicFrameLocks noChangeAspect="1"/>
              </p:cNvGraphicFramePr>
              <p:nvPr>
                <p:extLst>
                  <p:ext uri="{D42A27DB-BD31-4B8C-83A1-F6EECF244321}">
                    <p14:modId xmlns:p14="http://schemas.microsoft.com/office/powerpoint/2010/main" val="544021170"/>
                  </p:ext>
                </p:extLst>
              </p:nvPr>
            </p:nvGraphicFramePr>
            <p:xfrm>
              <a:off x="335216" y="609114"/>
              <a:ext cx="4684859" cy="2666179"/>
            </p:xfrm>
            <a:graphic>
              <a:graphicData uri="http://schemas.microsoft.com/office/drawing/2017/model3d">
                <am3d:model3d r:embed="rId2">
                  <am3d:spPr>
                    <a:xfrm>
                      <a:off x="0" y="0"/>
                      <a:ext cx="4684859" cy="2666179"/>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918753" ay="1922294" az="495851"/>
                    <am3d:postTrans dx="0" dy="0" dz="0"/>
                  </am3d:trans>
                  <am3d:raster rName="Office3DRenderer" rVer="16.0.8326">
                    <am3d:blip r:embed="rId3"/>
                  </am3d:raster>
                  <am3d:objViewport viewportSz="52561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E9D0CD5-5182-4F48-A31F-92D15121AECA}"/>
                  </a:ext>
                </a:extLst>
              </p:cNvPr>
              <p:cNvPicPr>
                <a:picLocks noGrp="1" noRot="1" noChangeAspect="1" noMove="1" noResize="1" noEditPoints="1" noAdjustHandles="1" noChangeArrowheads="1" noChangeShapeType="1" noCrop="1"/>
              </p:cNvPicPr>
              <p:nvPr/>
            </p:nvPicPr>
            <p:blipFill>
              <a:blip r:embed="rId3"/>
              <a:stretch>
                <a:fillRect/>
              </a:stretch>
            </p:blipFill>
            <p:spPr>
              <a:xfrm>
                <a:off x="335216" y="609114"/>
                <a:ext cx="4684859" cy="2666179"/>
              </a:xfrm>
              <a:prstGeom prst="rect">
                <a:avLst/>
              </a:prstGeom>
            </p:spPr>
          </p:pic>
        </mc:Fallback>
      </mc:AlternateContent>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616674" y="-507932"/>
            <a:ext cx="8958649" cy="8958649"/>
          </a:xfrm>
          <a:prstGeom prst="rect">
            <a:avLst/>
          </a:prstGeom>
        </p:spPr>
      </p:pic>
      <p:sp>
        <p:nvSpPr>
          <p:cNvPr id="10" name="TextBox 9">
            <a:extLst>
              <a:ext uri="{FF2B5EF4-FFF2-40B4-BE49-F238E27FC236}">
                <a16:creationId xmlns:a16="http://schemas.microsoft.com/office/drawing/2014/main" id="{056CD1DD-146C-43F2-BC2D-F2882D6E504F}"/>
              </a:ext>
            </a:extLst>
          </p:cNvPr>
          <p:cNvSpPr txBox="1"/>
          <p:nvPr/>
        </p:nvSpPr>
        <p:spPr>
          <a:xfrm>
            <a:off x="521110" y="7057036"/>
            <a:ext cx="12194457" cy="769441"/>
          </a:xfrm>
          <a:prstGeom prst="rect">
            <a:avLst/>
          </a:prstGeom>
          <a:noFill/>
        </p:spPr>
        <p:txBody>
          <a:bodyPr wrap="square" rtlCol="1">
            <a:spAutoFit/>
          </a:bodyPr>
          <a:lstStyle/>
          <a:p>
            <a:pPr algn="ctr"/>
            <a:r>
              <a:rPr lang="en-US" sz="4400" dirty="0">
                <a:latin typeface="Aldhabi" panose="01000000000000000000" pitchFamily="2" charset="-78"/>
                <a:cs typeface="Aldhabi" panose="01000000000000000000" pitchFamily="2" charset="-78"/>
              </a:rPr>
              <a:t>A SMART GLASSES FOR SILENT VOICES.</a:t>
            </a:r>
            <a:endParaRPr lang="ar-JO" sz="4400" dirty="0">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087DF6C6-1655-43C8-A7A8-4A979B70EF83}"/>
              </a:ext>
            </a:extLst>
          </p:cNvPr>
          <p:cNvSpPr txBox="1"/>
          <p:nvPr/>
        </p:nvSpPr>
        <p:spPr>
          <a:xfrm>
            <a:off x="687848" y="4392340"/>
            <a:ext cx="5930490" cy="1862048"/>
          </a:xfrm>
          <a:prstGeom prst="rect">
            <a:avLst/>
          </a:prstGeom>
          <a:noFill/>
        </p:spPr>
        <p:txBody>
          <a:bodyPr wrap="square" rtlCol="1">
            <a:spAutoFit/>
          </a:bodyPr>
          <a:lstStyle/>
          <a:p>
            <a:r>
              <a:rPr lang="en-US" sz="11500" b="1" dirty="0">
                <a:latin typeface="Aldhabi" panose="01000000000000000000" pitchFamily="2" charset="-78"/>
                <a:cs typeface="Aldhabi" panose="01000000000000000000" pitchFamily="2" charset="-78"/>
              </a:rPr>
              <a:t>How it works?</a:t>
            </a:r>
            <a:endParaRPr lang="ar-JO" sz="11500" b="1"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6428190-83BF-4721-967B-ADF9CBA7B3E3}"/>
              </a:ext>
            </a:extLst>
          </p:cNvPr>
          <p:cNvSpPr txBox="1"/>
          <p:nvPr/>
        </p:nvSpPr>
        <p:spPr>
          <a:xfrm>
            <a:off x="6095999" y="1093848"/>
            <a:ext cx="4699819" cy="3539430"/>
          </a:xfrm>
          <a:prstGeom prst="rect">
            <a:avLst/>
          </a:prstGeom>
          <a:noFill/>
        </p:spPr>
        <p:txBody>
          <a:bodyPr wrap="square" rtlCol="1">
            <a:spAutoFit/>
          </a:bodyPr>
          <a:lstStyle/>
          <a:p>
            <a:pPr algn="ctr"/>
            <a:r>
              <a:rPr lang="en-US" sz="3200" dirty="0">
                <a:latin typeface="Aldhabi" panose="01000000000000000000" pitchFamily="2" charset="-78"/>
                <a:cs typeface="Aldhabi" panose="01000000000000000000" pitchFamily="2" charset="-78"/>
              </a:rPr>
              <a:t>The glasses track eye movements with precision. When a user fixes their gaze on a phrase or symbol displayed inside the lens, </a:t>
            </a:r>
            <a:r>
              <a:rPr lang="en-US" sz="3200" dirty="0" err="1">
                <a:latin typeface="Aldhabi" panose="01000000000000000000" pitchFamily="2" charset="-78"/>
                <a:cs typeface="Aldhabi" panose="01000000000000000000" pitchFamily="2" charset="-78"/>
              </a:rPr>
              <a:t>Eyecan</a:t>
            </a:r>
            <a:r>
              <a:rPr lang="en-US" sz="3200" dirty="0">
                <a:latin typeface="Aldhabi" panose="01000000000000000000" pitchFamily="2" charset="-78"/>
                <a:cs typeface="Aldhabi" panose="01000000000000000000" pitchFamily="2" charset="-78"/>
              </a:rPr>
              <a:t> instantly converts it into speech. The output voice is natural and human-like, making the communication feel authentic and personal.</a:t>
            </a:r>
            <a:endParaRPr lang="ar-JO" sz="3200" dirty="0">
              <a:latin typeface="Aldhabi" panose="01000000000000000000" pitchFamily="2" charset="-78"/>
              <a:cs typeface="Aldhabi" panose="01000000000000000000" pitchFamily="2" charset="-78"/>
            </a:endParaRPr>
          </a:p>
        </p:txBody>
      </p:sp>
      <p:sp>
        <p:nvSpPr>
          <p:cNvPr id="11" name="Arrow: Right 10">
            <a:extLst>
              <a:ext uri="{FF2B5EF4-FFF2-40B4-BE49-F238E27FC236}">
                <a16:creationId xmlns:a16="http://schemas.microsoft.com/office/drawing/2014/main" id="{3364B380-C301-4EBE-A38A-E3E9DE454CFE}"/>
              </a:ext>
            </a:extLst>
          </p:cNvPr>
          <p:cNvSpPr/>
          <p:nvPr/>
        </p:nvSpPr>
        <p:spPr>
          <a:xfrm rot="17812471" flipV="1">
            <a:off x="6136047" y="4761120"/>
            <a:ext cx="731520" cy="32504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JO"/>
          </a:p>
        </p:txBody>
      </p:sp>
    </p:spTree>
    <p:extLst>
      <p:ext uri="{BB962C8B-B14F-4D97-AF65-F5344CB8AC3E}">
        <p14:creationId xmlns:p14="http://schemas.microsoft.com/office/powerpoint/2010/main" val="288117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F6E7455-B749-4E54-9AAC-836B8BA6CCE0}"/>
              </a:ext>
            </a:extLst>
          </p:cNvPr>
          <p:cNvPicPr>
            <a:picLocks noChangeAspect="1"/>
          </p:cNvPicPr>
          <p:nvPr/>
        </p:nvPicPr>
        <p:blipFill rotWithShape="1">
          <a:blip r:embed="rId2">
            <a:duotone>
              <a:prstClr val="black"/>
              <a:srgbClr val="A5A5A5">
                <a:tint val="45000"/>
                <a:satMod val="400000"/>
              </a:srgbClr>
            </a:duotone>
            <a:extLst>
              <a:ext uri="{28A0092B-C50C-407E-A947-70E740481C1C}">
                <a14:useLocalDpi xmlns:a14="http://schemas.microsoft.com/office/drawing/2010/main" val="0"/>
              </a:ext>
            </a:extLst>
          </a:blip>
          <a:srcRect/>
          <a:stretch/>
        </p:blipFill>
        <p:spPr>
          <a:xfrm>
            <a:off x="3188875" y="2290297"/>
            <a:ext cx="1593481" cy="2016055"/>
          </a:xfrm>
          <a:prstGeom prst="rect">
            <a:avLst/>
          </a:prstGeom>
        </p:spPr>
      </p:pic>
      <p:pic>
        <p:nvPicPr>
          <p:cNvPr id="11" name="Picture 10">
            <a:extLst>
              <a:ext uri="{FF2B5EF4-FFF2-40B4-BE49-F238E27FC236}">
                <a16:creationId xmlns:a16="http://schemas.microsoft.com/office/drawing/2014/main" id="{505FD267-9DD5-436B-AC45-DBA4D5BF4142}"/>
              </a:ext>
            </a:extLst>
          </p:cNvPr>
          <p:cNvPicPr>
            <a:picLocks noChangeAspect="1"/>
          </p:cNvPicPr>
          <p:nvPr/>
        </p:nvPicPr>
        <p:blipFill>
          <a:blip r:embed="rId3">
            <a:duotone>
              <a:prstClr val="black"/>
              <a:srgbClr val="A5A5A5">
                <a:tint val="45000"/>
                <a:satMod val="400000"/>
              </a:srgbClr>
            </a:duotone>
            <a:extLst>
              <a:ext uri="{28A0092B-C50C-407E-A947-70E740481C1C}">
                <a14:useLocalDpi xmlns:a14="http://schemas.microsoft.com/office/drawing/2010/main" val="0"/>
              </a:ext>
            </a:extLst>
          </a:blip>
          <a:stretch>
            <a:fillRect/>
          </a:stretch>
        </p:blipFill>
        <p:spPr>
          <a:xfrm>
            <a:off x="377671" y="2399516"/>
            <a:ext cx="2203802" cy="1948469"/>
          </a:xfrm>
          <a:prstGeom prst="rect">
            <a:avLst/>
          </a:prstGeom>
        </p:spPr>
      </p:pic>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E9D0CD5-5182-4F48-A31F-92D15121AECA}"/>
                  </a:ext>
                </a:extLst>
              </p:cNvPr>
              <p:cNvGraphicFramePr>
                <a:graphicFrameLocks noChangeAspect="1"/>
              </p:cNvGraphicFramePr>
              <p:nvPr>
                <p:extLst>
                  <p:ext uri="{D42A27DB-BD31-4B8C-83A1-F6EECF244321}">
                    <p14:modId xmlns:p14="http://schemas.microsoft.com/office/powerpoint/2010/main" val="3157320432"/>
                  </p:ext>
                </p:extLst>
              </p:nvPr>
            </p:nvGraphicFramePr>
            <p:xfrm>
              <a:off x="273689" y="1138634"/>
              <a:ext cx="4551547" cy="2951841"/>
            </p:xfrm>
            <a:graphic>
              <a:graphicData uri="http://schemas.microsoft.com/office/drawing/2017/model3d">
                <am3d:model3d r:embed="rId4">
                  <am3d:spPr>
                    <a:xfrm>
                      <a:off x="0" y="0"/>
                      <a:ext cx="4551547" cy="2951841"/>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1529086" ay="142842" az="68035"/>
                    <am3d:postTrans dx="0" dy="0" dz="0"/>
                  </am3d:trans>
                  <am3d:raster rName="Office3DRenderer" rVer="16.0.8326">
                    <am3d:blip r:embed="rId5"/>
                  </am3d:raster>
                  <am3d:objViewport viewportSz="52561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E9D0CD5-5182-4F48-A31F-92D15121AECA}"/>
                  </a:ext>
                </a:extLst>
              </p:cNvPr>
              <p:cNvPicPr>
                <a:picLocks noGrp="1" noRot="1" noChangeAspect="1" noMove="1" noResize="1" noEditPoints="1" noAdjustHandles="1" noChangeArrowheads="1" noChangeShapeType="1" noCrop="1"/>
              </p:cNvPicPr>
              <p:nvPr/>
            </p:nvPicPr>
            <p:blipFill>
              <a:blip r:embed="rId5"/>
              <a:stretch>
                <a:fillRect/>
              </a:stretch>
            </p:blipFill>
            <p:spPr>
              <a:xfrm>
                <a:off x="273689" y="1138634"/>
                <a:ext cx="4551547" cy="2951841"/>
              </a:xfrm>
              <a:prstGeom prst="rect">
                <a:avLst/>
              </a:prstGeom>
            </p:spPr>
          </p:pic>
        </mc:Fallback>
      </mc:AlternateContent>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6">
            <a:alphaModFix amt="5000"/>
            <a:extLst>
              <a:ext uri="{28A0092B-C50C-407E-A947-70E740481C1C}">
                <a14:useLocalDpi xmlns:a14="http://schemas.microsoft.com/office/drawing/2010/main" val="0"/>
              </a:ext>
            </a:extLst>
          </a:blip>
          <a:stretch>
            <a:fillRect/>
          </a:stretch>
        </p:blipFill>
        <p:spPr>
          <a:xfrm>
            <a:off x="1616675" y="-507932"/>
            <a:ext cx="8958649" cy="8958649"/>
          </a:xfrm>
          <a:prstGeom prst="rect">
            <a:avLst/>
          </a:prstGeom>
        </p:spPr>
      </p:pic>
      <p:sp>
        <p:nvSpPr>
          <p:cNvPr id="10" name="TextBox 9">
            <a:extLst>
              <a:ext uri="{FF2B5EF4-FFF2-40B4-BE49-F238E27FC236}">
                <a16:creationId xmlns:a16="http://schemas.microsoft.com/office/drawing/2014/main" id="{056CD1DD-146C-43F2-BC2D-F2882D6E504F}"/>
              </a:ext>
            </a:extLst>
          </p:cNvPr>
          <p:cNvSpPr txBox="1"/>
          <p:nvPr/>
        </p:nvSpPr>
        <p:spPr>
          <a:xfrm>
            <a:off x="521110" y="7057036"/>
            <a:ext cx="12194457" cy="769441"/>
          </a:xfrm>
          <a:prstGeom prst="rect">
            <a:avLst/>
          </a:prstGeom>
          <a:noFill/>
        </p:spPr>
        <p:txBody>
          <a:bodyPr wrap="square" rtlCol="1">
            <a:spAutoFit/>
          </a:bodyPr>
          <a:lstStyle/>
          <a:p>
            <a:pPr algn="ctr"/>
            <a:r>
              <a:rPr lang="en-US" sz="4400" dirty="0">
                <a:latin typeface="Aldhabi" panose="01000000000000000000" pitchFamily="2" charset="-78"/>
                <a:cs typeface="Aldhabi" panose="01000000000000000000" pitchFamily="2" charset="-78"/>
              </a:rPr>
              <a:t>A SMART GLASSES FOR SILENT VOICES.</a:t>
            </a:r>
            <a:endParaRPr lang="ar-JO" sz="4400" dirty="0">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087DF6C6-1655-43C8-A7A8-4A979B70EF83}"/>
              </a:ext>
            </a:extLst>
          </p:cNvPr>
          <p:cNvSpPr txBox="1"/>
          <p:nvPr/>
        </p:nvSpPr>
        <p:spPr>
          <a:xfrm>
            <a:off x="5455308" y="481480"/>
            <a:ext cx="5930490" cy="1862048"/>
          </a:xfrm>
          <a:prstGeom prst="rect">
            <a:avLst/>
          </a:prstGeom>
          <a:noFill/>
        </p:spPr>
        <p:txBody>
          <a:bodyPr wrap="square" rtlCol="1">
            <a:spAutoFit/>
          </a:bodyPr>
          <a:lstStyle/>
          <a:p>
            <a:r>
              <a:rPr lang="en-US" sz="11500" b="1" dirty="0">
                <a:latin typeface="Aldhabi" panose="01000000000000000000" pitchFamily="2" charset="-78"/>
                <a:cs typeface="Aldhabi" panose="01000000000000000000" pitchFamily="2" charset="-78"/>
              </a:rPr>
              <a:t>User Interface</a:t>
            </a:r>
            <a:endParaRPr lang="ar-JO" sz="11500" b="1"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6428190-83BF-4721-967B-ADF9CBA7B3E3}"/>
              </a:ext>
            </a:extLst>
          </p:cNvPr>
          <p:cNvSpPr txBox="1"/>
          <p:nvPr/>
        </p:nvSpPr>
        <p:spPr>
          <a:xfrm>
            <a:off x="5875505" y="2343528"/>
            <a:ext cx="4699819" cy="4031873"/>
          </a:xfrm>
          <a:prstGeom prst="rect">
            <a:avLst/>
          </a:prstGeom>
          <a:noFill/>
        </p:spPr>
        <p:txBody>
          <a:bodyPr wrap="square" rtlCol="1">
            <a:spAutoFit/>
          </a:bodyPr>
          <a:lstStyle/>
          <a:p>
            <a:pPr algn="ctr"/>
            <a:r>
              <a:rPr lang="en-US" sz="3200" dirty="0">
                <a:latin typeface="Aldhabi" panose="01000000000000000000" pitchFamily="2" charset="-78"/>
                <a:cs typeface="Aldhabi" panose="01000000000000000000" pitchFamily="2" charset="-78"/>
              </a:rPr>
              <a:t>Inside the transparent lens, a digital interface displays a set of icons, phrases, and symbols. The user interacts by simply looking at the desired element. This eye-controlled selection replaces physical gestures, keyboards, or touch, ensuring accessibility even for those with full-body paralysis.</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94F86C71-E13E-48EE-80AF-36FAF349D11C}"/>
                  </a:ext>
                </a:extLst>
              </p:cNvPr>
              <p:cNvGraphicFramePr>
                <a:graphicFrameLocks noChangeAspect="1"/>
              </p:cNvGraphicFramePr>
              <p:nvPr>
                <p:extLst>
                  <p:ext uri="{D42A27DB-BD31-4B8C-83A1-F6EECF244321}">
                    <p14:modId xmlns:p14="http://schemas.microsoft.com/office/powerpoint/2010/main" val="2719767501"/>
                  </p:ext>
                </p:extLst>
              </p:nvPr>
            </p:nvGraphicFramePr>
            <p:xfrm>
              <a:off x="-3606303" y="4847350"/>
              <a:ext cx="4697844" cy="3603367"/>
            </p:xfrm>
            <a:graphic>
              <a:graphicData uri="http://schemas.microsoft.com/office/drawing/2017/model3d">
                <am3d:model3d r:embed="rId7">
                  <am3d:spPr>
                    <a:xfrm>
                      <a:off x="0" y="0"/>
                      <a:ext cx="4697844" cy="3603367"/>
                    </a:xfrm>
                    <a:prstGeom prst="rect">
                      <a:avLst/>
                    </a:prstGeom>
                  </am3d:spPr>
                  <am3d:camera>
                    <am3d:pos x="0" y="0" z="70616533"/>
                    <am3d:up dx="0" dy="36000000" dz="0"/>
                    <am3d:lookAt x="0" y="0" z="0"/>
                    <am3d:perspective fov="2700000"/>
                  </am3d:camera>
                  <am3d:trans>
                    <am3d:meterPerModelUnit n="26928" d="1000000"/>
                    <am3d:preTrans dx="197213" dy="-602254" dz="-1115515"/>
                    <am3d:scale>
                      <am3d:sx n="1000000" d="1000000"/>
                      <am3d:sy n="1000000" d="1000000"/>
                      <am3d:sz n="1000000" d="1000000"/>
                    </am3d:scale>
                    <am3d:rot ax="10032911" ay="4378058" az="10065527"/>
                    <am3d:postTrans dx="0" dy="0" dz="0"/>
                  </am3d:trans>
                  <am3d:raster rName="Office3DRenderer" rVer="16.0.8326">
                    <am3d:blip r:embed="rId8"/>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94F86C71-E13E-48EE-80AF-36FAF349D11C}"/>
                  </a:ext>
                </a:extLst>
              </p:cNvPr>
              <p:cNvPicPr>
                <a:picLocks noGrp="1" noRot="1" noChangeAspect="1" noMove="1" noResize="1" noEditPoints="1" noAdjustHandles="1" noChangeArrowheads="1" noChangeShapeType="1" noCrop="1"/>
              </p:cNvPicPr>
              <p:nvPr/>
            </p:nvPicPr>
            <p:blipFill>
              <a:blip r:embed="rId8"/>
              <a:stretch>
                <a:fillRect/>
              </a:stretch>
            </p:blipFill>
            <p:spPr>
              <a:xfrm>
                <a:off x="-3606303" y="4847350"/>
                <a:ext cx="4697844" cy="3603367"/>
              </a:xfrm>
              <a:prstGeom prst="rect">
                <a:avLst/>
              </a:prstGeom>
            </p:spPr>
          </p:pic>
        </mc:Fallback>
      </mc:AlternateContent>
    </p:spTree>
    <p:extLst>
      <p:ext uri="{BB962C8B-B14F-4D97-AF65-F5344CB8AC3E}">
        <p14:creationId xmlns:p14="http://schemas.microsoft.com/office/powerpoint/2010/main" val="1948517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E9D0CD5-5182-4F48-A31F-92D15121AECA}"/>
                  </a:ext>
                </a:extLst>
              </p:cNvPr>
              <p:cNvGraphicFramePr>
                <a:graphicFrameLocks noChangeAspect="1"/>
              </p:cNvGraphicFramePr>
              <p:nvPr>
                <p:extLst>
                  <p:ext uri="{D42A27DB-BD31-4B8C-83A1-F6EECF244321}">
                    <p14:modId xmlns:p14="http://schemas.microsoft.com/office/powerpoint/2010/main" val="4281494594"/>
                  </p:ext>
                </p:extLst>
              </p:nvPr>
            </p:nvGraphicFramePr>
            <p:xfrm>
              <a:off x="-321231" y="3956507"/>
              <a:ext cx="3454243" cy="2578789"/>
            </p:xfrm>
            <a:graphic>
              <a:graphicData uri="http://schemas.microsoft.com/office/drawing/2017/model3d">
                <am3d:model3d r:embed="rId2">
                  <am3d:spPr>
                    <a:xfrm>
                      <a:off x="0" y="0"/>
                      <a:ext cx="3454243" cy="2578789"/>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2024978" ay="1410898" az="895589"/>
                    <am3d:postTrans dx="0" dy="0" dz="0"/>
                  </am3d:trans>
                  <am3d:raster rName="Office3DRenderer" rVer="16.0.8326">
                    <am3d:blip r:embed="rId3"/>
                  </am3d:raster>
                  <am3d:objViewport viewportSz="37206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E9D0CD5-5182-4F48-A31F-92D15121AECA}"/>
                  </a:ext>
                </a:extLst>
              </p:cNvPr>
              <p:cNvPicPr>
                <a:picLocks noGrp="1" noRot="1" noChangeAspect="1" noMove="1" noResize="1" noEditPoints="1" noAdjustHandles="1" noChangeArrowheads="1" noChangeShapeType="1" noCrop="1"/>
              </p:cNvPicPr>
              <p:nvPr/>
            </p:nvPicPr>
            <p:blipFill>
              <a:blip r:embed="rId3"/>
              <a:stretch>
                <a:fillRect/>
              </a:stretch>
            </p:blipFill>
            <p:spPr>
              <a:xfrm>
                <a:off x="-321231" y="3956507"/>
                <a:ext cx="3454243" cy="2578789"/>
              </a:xfrm>
              <a:prstGeom prst="rect">
                <a:avLst/>
              </a:prstGeom>
            </p:spPr>
          </p:pic>
        </mc:Fallback>
      </mc:AlternateContent>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616675" y="-546055"/>
            <a:ext cx="8958649" cy="8958649"/>
          </a:xfrm>
          <a:prstGeom prst="rect">
            <a:avLst/>
          </a:prstGeom>
        </p:spPr>
      </p:pic>
      <p:sp>
        <p:nvSpPr>
          <p:cNvPr id="10" name="TextBox 9">
            <a:extLst>
              <a:ext uri="{FF2B5EF4-FFF2-40B4-BE49-F238E27FC236}">
                <a16:creationId xmlns:a16="http://schemas.microsoft.com/office/drawing/2014/main" id="{056CD1DD-146C-43F2-BC2D-F2882D6E504F}"/>
              </a:ext>
            </a:extLst>
          </p:cNvPr>
          <p:cNvSpPr txBox="1"/>
          <p:nvPr/>
        </p:nvSpPr>
        <p:spPr>
          <a:xfrm>
            <a:off x="521110" y="7057036"/>
            <a:ext cx="12194457" cy="769441"/>
          </a:xfrm>
          <a:prstGeom prst="rect">
            <a:avLst/>
          </a:prstGeom>
          <a:noFill/>
        </p:spPr>
        <p:txBody>
          <a:bodyPr wrap="square" rtlCol="1">
            <a:spAutoFit/>
          </a:bodyPr>
          <a:lstStyle/>
          <a:p>
            <a:pPr algn="ctr"/>
            <a:r>
              <a:rPr lang="en-US" sz="4400" dirty="0">
                <a:latin typeface="Aldhabi" panose="01000000000000000000" pitchFamily="2" charset="-78"/>
                <a:cs typeface="Aldhabi" panose="01000000000000000000" pitchFamily="2" charset="-78"/>
              </a:rPr>
              <a:t>A SMART GLASSES FOR SILENT VOICES.</a:t>
            </a:r>
            <a:endParaRPr lang="ar-JO" sz="4400" dirty="0">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087DF6C6-1655-43C8-A7A8-4A979B70EF83}"/>
              </a:ext>
            </a:extLst>
          </p:cNvPr>
          <p:cNvSpPr txBox="1"/>
          <p:nvPr/>
        </p:nvSpPr>
        <p:spPr>
          <a:xfrm>
            <a:off x="307356" y="-209508"/>
            <a:ext cx="7260259" cy="1862048"/>
          </a:xfrm>
          <a:prstGeom prst="rect">
            <a:avLst/>
          </a:prstGeom>
          <a:noFill/>
        </p:spPr>
        <p:txBody>
          <a:bodyPr wrap="square" rtlCol="1">
            <a:spAutoFit/>
          </a:bodyPr>
          <a:lstStyle/>
          <a:p>
            <a:r>
              <a:rPr lang="en-US" sz="11500" b="1" dirty="0">
                <a:latin typeface="Aldhabi" panose="01000000000000000000" pitchFamily="2" charset="-78"/>
                <a:cs typeface="Aldhabi" panose="01000000000000000000" pitchFamily="2" charset="-78"/>
              </a:rPr>
              <a:t>Technology Stack</a:t>
            </a:r>
            <a:endParaRPr lang="ar-JO" sz="11500" b="1"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6428190-83BF-4721-967B-ADF9CBA7B3E3}"/>
              </a:ext>
            </a:extLst>
          </p:cNvPr>
          <p:cNvSpPr txBox="1"/>
          <p:nvPr/>
        </p:nvSpPr>
        <p:spPr>
          <a:xfrm>
            <a:off x="307356" y="1465696"/>
            <a:ext cx="10706083" cy="2677656"/>
          </a:xfrm>
          <a:prstGeom prst="rect">
            <a:avLst/>
          </a:prstGeom>
          <a:noFill/>
        </p:spPr>
        <p:txBody>
          <a:bodyPr wrap="square" rtlCol="1">
            <a:spAutoFit/>
          </a:bodyPr>
          <a:lstStyle/>
          <a:p>
            <a:pPr algn="ctr"/>
            <a:r>
              <a:rPr lang="en-US" sz="2800" dirty="0">
                <a:latin typeface="Aldhabi" panose="01000000000000000000" pitchFamily="2" charset="-78"/>
                <a:cs typeface="Aldhabi" panose="01000000000000000000" pitchFamily="2" charset="-78"/>
              </a:rPr>
              <a:t>The system is powered entirely by Google’s advanced technology stack. </a:t>
            </a:r>
            <a:r>
              <a:rPr lang="en-US" sz="2800" b="1" dirty="0">
                <a:latin typeface="Aldhabi" panose="01000000000000000000" pitchFamily="2" charset="-78"/>
                <a:cs typeface="Aldhabi" panose="01000000000000000000" pitchFamily="2" charset="-78"/>
              </a:rPr>
              <a:t>Google Vision API</a:t>
            </a:r>
            <a:r>
              <a:rPr lang="en-US" sz="2800" dirty="0">
                <a:latin typeface="Aldhabi" panose="01000000000000000000" pitchFamily="2" charset="-78"/>
                <a:cs typeface="Aldhabi" panose="01000000000000000000" pitchFamily="2" charset="-78"/>
              </a:rPr>
              <a:t> enables environment recognition, while </a:t>
            </a:r>
            <a:r>
              <a:rPr lang="en-US" sz="2800" b="1" dirty="0">
                <a:latin typeface="Aldhabi" panose="01000000000000000000" pitchFamily="2" charset="-78"/>
                <a:cs typeface="Aldhabi" panose="01000000000000000000" pitchFamily="2" charset="-78"/>
              </a:rPr>
              <a:t>Text-to-Speech (TTS)</a:t>
            </a:r>
            <a:r>
              <a:rPr lang="en-US" sz="2800" dirty="0">
                <a:latin typeface="Aldhabi" panose="01000000000000000000" pitchFamily="2" charset="-78"/>
                <a:cs typeface="Aldhabi" panose="01000000000000000000" pitchFamily="2" charset="-78"/>
              </a:rPr>
              <a:t> and </a:t>
            </a:r>
            <a:r>
              <a:rPr lang="en-US" sz="2800" b="1" dirty="0">
                <a:latin typeface="Aldhabi" panose="01000000000000000000" pitchFamily="2" charset="-78"/>
                <a:cs typeface="Aldhabi" panose="01000000000000000000" pitchFamily="2" charset="-78"/>
              </a:rPr>
              <a:t>Speech-to-Text (STT)</a:t>
            </a:r>
            <a:r>
              <a:rPr lang="en-US" sz="2800" dirty="0">
                <a:latin typeface="Aldhabi" panose="01000000000000000000" pitchFamily="2" charset="-78"/>
                <a:cs typeface="Aldhabi" panose="01000000000000000000" pitchFamily="2" charset="-78"/>
              </a:rPr>
              <a:t> provide natural and accurate voice interaction in both Arabic and English. </a:t>
            </a:r>
            <a:r>
              <a:rPr lang="en-US" sz="2800" b="1" dirty="0" err="1">
                <a:latin typeface="Aldhabi" panose="01000000000000000000" pitchFamily="2" charset="-78"/>
                <a:cs typeface="Aldhabi" panose="01000000000000000000" pitchFamily="2" charset="-78"/>
              </a:rPr>
              <a:t>Dialogflow</a:t>
            </a:r>
            <a:r>
              <a:rPr lang="en-US" sz="2800" dirty="0">
                <a:latin typeface="Aldhabi" panose="01000000000000000000" pitchFamily="2" charset="-78"/>
                <a:cs typeface="Aldhabi" panose="01000000000000000000" pitchFamily="2" charset="-78"/>
              </a:rPr>
              <a:t> powers intelligent conversational experiences, and </a:t>
            </a:r>
            <a:r>
              <a:rPr lang="en-US" sz="2800" b="1" dirty="0">
                <a:latin typeface="Aldhabi" panose="01000000000000000000" pitchFamily="2" charset="-78"/>
                <a:cs typeface="Aldhabi" panose="01000000000000000000" pitchFamily="2" charset="-78"/>
              </a:rPr>
              <a:t>Firebase</a:t>
            </a:r>
            <a:r>
              <a:rPr lang="en-US" sz="2800" dirty="0">
                <a:latin typeface="Aldhabi" panose="01000000000000000000" pitchFamily="2" charset="-78"/>
                <a:cs typeface="Aldhabi" panose="01000000000000000000" pitchFamily="2" charset="-78"/>
              </a:rPr>
              <a:t> handles data storage, authentication, and personalization. </a:t>
            </a:r>
            <a:r>
              <a:rPr lang="en-US" sz="2800" b="1" dirty="0">
                <a:latin typeface="Aldhabi" panose="01000000000000000000" pitchFamily="2" charset="-78"/>
                <a:cs typeface="Aldhabi" panose="01000000000000000000" pitchFamily="2" charset="-78"/>
              </a:rPr>
              <a:t>Google Translate API</a:t>
            </a:r>
            <a:r>
              <a:rPr lang="en-US" sz="2800" dirty="0">
                <a:latin typeface="Aldhabi" panose="01000000000000000000" pitchFamily="2" charset="-78"/>
                <a:cs typeface="Aldhabi" panose="01000000000000000000" pitchFamily="2" charset="-78"/>
              </a:rPr>
              <a:t> ensures seamless multilingual support, while </a:t>
            </a:r>
            <a:r>
              <a:rPr lang="en-US" sz="2800" b="1" dirty="0">
                <a:latin typeface="Aldhabi" panose="01000000000000000000" pitchFamily="2" charset="-78"/>
                <a:cs typeface="Aldhabi" panose="01000000000000000000" pitchFamily="2" charset="-78"/>
              </a:rPr>
              <a:t>Vertex AI</a:t>
            </a:r>
            <a:r>
              <a:rPr lang="en-US" sz="2800" dirty="0">
                <a:latin typeface="Aldhabi" panose="01000000000000000000" pitchFamily="2" charset="-78"/>
                <a:cs typeface="Aldhabi" panose="01000000000000000000" pitchFamily="2" charset="-78"/>
              </a:rPr>
              <a:t> continuously trains and improves the eye-gaze models. Finally, </a:t>
            </a:r>
            <a:r>
              <a:rPr lang="en-US" sz="2800" b="1" dirty="0">
                <a:latin typeface="Aldhabi" panose="01000000000000000000" pitchFamily="2" charset="-78"/>
                <a:cs typeface="Aldhabi" panose="01000000000000000000" pitchFamily="2" charset="-78"/>
              </a:rPr>
              <a:t>Gemini API</a:t>
            </a:r>
            <a:r>
              <a:rPr lang="en-US" sz="2800" dirty="0">
                <a:latin typeface="Aldhabi" panose="01000000000000000000" pitchFamily="2" charset="-78"/>
                <a:cs typeface="Aldhabi" panose="01000000000000000000" pitchFamily="2" charset="-78"/>
              </a:rPr>
              <a:t> brings advanced AI reasoning and adaptability, creating a seamless, accessible, and intelligent user experience.</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05CD7036-EC40-4536-9523-0C10E8D2AE58}"/>
                  </a:ext>
                </a:extLst>
              </p:cNvPr>
              <p:cNvGraphicFramePr>
                <a:graphicFrameLocks noChangeAspect="1"/>
              </p:cNvGraphicFramePr>
              <p:nvPr>
                <p:extLst>
                  <p:ext uri="{D42A27DB-BD31-4B8C-83A1-F6EECF244321}">
                    <p14:modId xmlns:p14="http://schemas.microsoft.com/office/powerpoint/2010/main" val="3381972168"/>
                  </p:ext>
                </p:extLst>
              </p:nvPr>
            </p:nvGraphicFramePr>
            <p:xfrm rot="344856">
              <a:off x="8389795" y="3255701"/>
              <a:ext cx="3981434" cy="3574991"/>
            </p:xfrm>
            <a:graphic>
              <a:graphicData uri="http://schemas.microsoft.com/office/drawing/2017/model3d">
                <am3d:model3d r:embed="rId5">
                  <am3d:spPr>
                    <a:xfrm rot="344856">
                      <a:off x="0" y="0"/>
                      <a:ext cx="3981434" cy="3574991"/>
                    </a:xfrm>
                    <a:prstGeom prst="rect">
                      <a:avLst/>
                    </a:prstGeom>
                  </am3d:spPr>
                  <am3d:camera>
                    <am3d:pos x="0" y="0" z="70616533"/>
                    <am3d:up dx="0" dy="36000000" dz="0"/>
                    <am3d:lookAt x="0" y="0" z="0"/>
                    <am3d:perspective fov="2700000"/>
                  </am3d:camera>
                  <am3d:trans>
                    <am3d:meterPerModelUnit n="26928" d="1000000"/>
                    <am3d:preTrans dx="197213" dy="-602254" dz="-1115515"/>
                    <am3d:scale>
                      <am3d:sx n="1000000" d="1000000"/>
                      <am3d:sy n="1000000" d="1000000"/>
                      <am3d:sz n="1000000" d="1000000"/>
                    </am3d:scale>
                    <am3d:rot ax="1494690" ay="3874232" az="1365282"/>
                    <am3d:postTrans dx="0" dy="0" dz="0"/>
                  </am3d:trans>
                  <am3d:raster rName="Office3DRenderer" rVer="16.0.8326">
                    <am3d:blip r:embed="rId6"/>
                  </am3d:raster>
                  <am3d:objViewport viewportSz="46450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05CD7036-EC40-4536-9523-0C10E8D2AE58}"/>
                  </a:ext>
                </a:extLst>
              </p:cNvPr>
              <p:cNvPicPr>
                <a:picLocks noGrp="1" noRot="1" noChangeAspect="1" noMove="1" noResize="1" noEditPoints="1" noAdjustHandles="1" noChangeArrowheads="1" noChangeShapeType="1" noCrop="1"/>
              </p:cNvPicPr>
              <p:nvPr/>
            </p:nvPicPr>
            <p:blipFill>
              <a:blip r:embed="rId6"/>
              <a:stretch>
                <a:fillRect/>
              </a:stretch>
            </p:blipFill>
            <p:spPr>
              <a:xfrm rot="344856">
                <a:off x="8389795" y="3255701"/>
                <a:ext cx="3981434" cy="3574991"/>
              </a:xfrm>
              <a:prstGeom prst="rect">
                <a:avLst/>
              </a:prstGeom>
            </p:spPr>
          </p:pic>
        </mc:Fallback>
      </mc:AlternateContent>
      <p:pic>
        <p:nvPicPr>
          <p:cNvPr id="2050" name="Picture 2">
            <a:extLst>
              <a:ext uri="{FF2B5EF4-FFF2-40B4-BE49-F238E27FC236}">
                <a16:creationId xmlns:a16="http://schemas.microsoft.com/office/drawing/2014/main" id="{29F7983C-6DEA-439C-B368-A6E8A1F68E7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985790" y="4279270"/>
            <a:ext cx="1137581" cy="11375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60D2AD62-1019-465E-B37D-0ECFDFC527F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65959" y1="70000" x2="53227" y2="68935"/>
                        <a14:foregroundMark x1="53227" y1="68935" x2="62599" y2="74083"/>
                        <a14:foregroundMark x1="62599" y1="74083" x2="70115" y2="68817"/>
                        <a14:foregroundMark x1="70115" y1="68817" x2="58974" y2="69053"/>
                        <a14:foregroundMark x1="58974" y1="69053" x2="70115" y2="70296"/>
                        <a14:foregroundMark x1="70115" y1="70296" x2="49337" y2="73195"/>
                        <a14:foregroundMark x1="39523" y1="26805" x2="42882" y2="27456"/>
                        <a14:foregroundMark x1="51370" y1="24320" x2="55526" y2="25680"/>
                        <a14:foregroundMark x1="38196" y1="13905" x2="40230" y2="14675"/>
                      </a14:backgroundRemoval>
                    </a14:imgEffect>
                  </a14:imgLayer>
                </a14:imgProps>
              </a:ext>
              <a:ext uri="{28A0092B-C50C-407E-A947-70E740481C1C}">
                <a14:useLocalDpi xmlns:a14="http://schemas.microsoft.com/office/drawing/2010/main" val="0"/>
              </a:ext>
            </a:extLst>
          </a:blip>
          <a:srcRect/>
          <a:stretch>
            <a:fillRect/>
          </a:stretch>
        </p:blipFill>
        <p:spPr bwMode="auto">
          <a:xfrm>
            <a:off x="-1946651" y="-2428853"/>
            <a:ext cx="1625420" cy="242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41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repeatCount="indefinite" fill="hold" nodeType="clickEffect">
                                  <p:stCondLst>
                                    <p:cond delay="0"/>
                                  </p:stCondLst>
                                  <p:childTnLst>
                                    <p:animRot by="21600000">
                                      <p:cBhvr>
                                        <p:cTn id="6" dur="2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E9D0CD5-5182-4F48-A31F-92D15121AECA}"/>
                  </a:ext>
                </a:extLst>
              </p:cNvPr>
              <p:cNvGraphicFramePr>
                <a:graphicFrameLocks noChangeAspect="1"/>
              </p:cNvGraphicFramePr>
              <p:nvPr>
                <p:extLst>
                  <p:ext uri="{D42A27DB-BD31-4B8C-83A1-F6EECF244321}">
                    <p14:modId xmlns:p14="http://schemas.microsoft.com/office/powerpoint/2010/main" val="3649519449"/>
                  </p:ext>
                </p:extLst>
              </p:nvPr>
            </p:nvGraphicFramePr>
            <p:xfrm>
              <a:off x="180456" y="2049878"/>
              <a:ext cx="5229172" cy="3076544"/>
            </p:xfrm>
            <a:graphic>
              <a:graphicData uri="http://schemas.microsoft.com/office/drawing/2017/model3d">
                <am3d:model3d r:embed="rId2">
                  <am3d:spPr>
                    <a:xfrm>
                      <a:off x="0" y="0"/>
                      <a:ext cx="5229172" cy="3076544"/>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988807" ay="2324747" az="629357"/>
                    <am3d:postTrans dx="0" dy="0" dz="0"/>
                  </am3d:trans>
                  <am3d:raster rName="Office3DRenderer" rVer="16.0.8326">
                    <am3d:blip r:embed="rId3"/>
                  </am3d:raster>
                  <am3d:objViewport viewportSz="61054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E9D0CD5-5182-4F48-A31F-92D15121AECA}"/>
                  </a:ext>
                </a:extLst>
              </p:cNvPr>
              <p:cNvPicPr>
                <a:picLocks noGrp="1" noRot="1" noChangeAspect="1" noMove="1" noResize="1" noEditPoints="1" noAdjustHandles="1" noChangeArrowheads="1" noChangeShapeType="1" noCrop="1"/>
              </p:cNvPicPr>
              <p:nvPr/>
            </p:nvPicPr>
            <p:blipFill>
              <a:blip r:embed="rId3"/>
              <a:stretch>
                <a:fillRect/>
              </a:stretch>
            </p:blipFill>
            <p:spPr>
              <a:xfrm>
                <a:off x="180456" y="2049878"/>
                <a:ext cx="5229172" cy="3076544"/>
              </a:xfrm>
              <a:prstGeom prst="rect">
                <a:avLst/>
              </a:prstGeom>
            </p:spPr>
          </p:pic>
        </mc:Fallback>
      </mc:AlternateContent>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1616675" y="-546055"/>
            <a:ext cx="8958649" cy="8958649"/>
          </a:xfrm>
          <a:prstGeom prst="rect">
            <a:avLst/>
          </a:prstGeom>
        </p:spPr>
      </p:pic>
      <p:sp>
        <p:nvSpPr>
          <p:cNvPr id="10" name="TextBox 9">
            <a:extLst>
              <a:ext uri="{FF2B5EF4-FFF2-40B4-BE49-F238E27FC236}">
                <a16:creationId xmlns:a16="http://schemas.microsoft.com/office/drawing/2014/main" id="{056CD1DD-146C-43F2-BC2D-F2882D6E504F}"/>
              </a:ext>
            </a:extLst>
          </p:cNvPr>
          <p:cNvSpPr txBox="1"/>
          <p:nvPr/>
        </p:nvSpPr>
        <p:spPr>
          <a:xfrm>
            <a:off x="521110" y="7057036"/>
            <a:ext cx="12194457" cy="769441"/>
          </a:xfrm>
          <a:prstGeom prst="rect">
            <a:avLst/>
          </a:prstGeom>
          <a:noFill/>
        </p:spPr>
        <p:txBody>
          <a:bodyPr wrap="square" rtlCol="1">
            <a:spAutoFit/>
          </a:bodyPr>
          <a:lstStyle/>
          <a:p>
            <a:pPr algn="ctr"/>
            <a:r>
              <a:rPr lang="en-US" sz="4400" dirty="0">
                <a:latin typeface="Aldhabi" panose="01000000000000000000" pitchFamily="2" charset="-78"/>
                <a:cs typeface="Aldhabi" panose="01000000000000000000" pitchFamily="2" charset="-78"/>
              </a:rPr>
              <a:t>A SMART GLASSES FOR SILENT VOICES.</a:t>
            </a:r>
            <a:endParaRPr lang="ar-JO" sz="4400" dirty="0">
              <a:latin typeface="Aldhabi" panose="01000000000000000000" pitchFamily="2" charset="-78"/>
              <a:cs typeface="Aldhabi" panose="01000000000000000000" pitchFamily="2" charset="-78"/>
            </a:endParaRPr>
          </a:p>
        </p:txBody>
      </p:sp>
      <p:sp>
        <p:nvSpPr>
          <p:cNvPr id="3" name="TextBox 2">
            <a:extLst>
              <a:ext uri="{FF2B5EF4-FFF2-40B4-BE49-F238E27FC236}">
                <a16:creationId xmlns:a16="http://schemas.microsoft.com/office/drawing/2014/main" id="{087DF6C6-1655-43C8-A7A8-4A979B70EF83}"/>
              </a:ext>
            </a:extLst>
          </p:cNvPr>
          <p:cNvSpPr txBox="1"/>
          <p:nvPr/>
        </p:nvSpPr>
        <p:spPr>
          <a:xfrm>
            <a:off x="1418947" y="94382"/>
            <a:ext cx="8486589" cy="1569660"/>
          </a:xfrm>
          <a:prstGeom prst="rect">
            <a:avLst/>
          </a:prstGeom>
          <a:noFill/>
        </p:spPr>
        <p:txBody>
          <a:bodyPr wrap="square" rtlCol="1">
            <a:spAutoFit/>
          </a:bodyPr>
          <a:lstStyle/>
          <a:p>
            <a:r>
              <a:rPr lang="en-US" sz="9600" b="1" dirty="0">
                <a:latin typeface="Aldhabi" panose="01000000000000000000" pitchFamily="2" charset="-78"/>
                <a:cs typeface="Aldhabi" panose="01000000000000000000" pitchFamily="2" charset="-78"/>
              </a:rPr>
              <a:t>Reliability &amp; Adaptability </a:t>
            </a:r>
            <a:endParaRPr lang="ar-JO" sz="9600" b="1" dirty="0">
              <a:latin typeface="Aldhabi" panose="01000000000000000000" pitchFamily="2" charset="-78"/>
              <a:cs typeface="Aldhabi" panose="01000000000000000000" pitchFamily="2" charset="-78"/>
            </a:endParaRPr>
          </a:p>
        </p:txBody>
      </p:sp>
      <p:sp>
        <p:nvSpPr>
          <p:cNvPr id="4" name="TextBox 3">
            <a:extLst>
              <a:ext uri="{FF2B5EF4-FFF2-40B4-BE49-F238E27FC236}">
                <a16:creationId xmlns:a16="http://schemas.microsoft.com/office/drawing/2014/main" id="{96428190-83BF-4721-967B-ADF9CBA7B3E3}"/>
              </a:ext>
            </a:extLst>
          </p:cNvPr>
          <p:cNvSpPr txBox="1"/>
          <p:nvPr/>
        </p:nvSpPr>
        <p:spPr>
          <a:xfrm>
            <a:off x="6229114" y="1715605"/>
            <a:ext cx="4720418" cy="3539430"/>
          </a:xfrm>
          <a:prstGeom prst="rect">
            <a:avLst/>
          </a:prstGeom>
          <a:noFill/>
        </p:spPr>
        <p:txBody>
          <a:bodyPr wrap="square" rtlCol="1">
            <a:spAutoFit/>
          </a:bodyPr>
          <a:lstStyle/>
          <a:p>
            <a:pPr algn="ctr"/>
            <a:r>
              <a:rPr lang="en-US" sz="3200" dirty="0" err="1">
                <a:latin typeface="Aldhabi" panose="01000000000000000000" pitchFamily="2" charset="-78"/>
                <a:cs typeface="Aldhabi" panose="01000000000000000000" pitchFamily="2" charset="-78"/>
              </a:rPr>
              <a:t>Eyecan</a:t>
            </a:r>
            <a:r>
              <a:rPr lang="en-US" sz="3200" dirty="0">
                <a:latin typeface="Aldhabi" panose="01000000000000000000" pitchFamily="2" charset="-78"/>
                <a:cs typeface="Aldhabi" panose="01000000000000000000" pitchFamily="2" charset="-78"/>
              </a:rPr>
              <a:t> is designed for real-world conditions. Its long-lasting battery makes it reliable in daily use, even in low-resource environments such as conflict zones. The system is open to future updates, making it a scalable and evolving humanitarian technology..</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05CD7036-EC40-4536-9523-0C10E8D2AE58}"/>
                  </a:ext>
                </a:extLst>
              </p:cNvPr>
              <p:cNvGraphicFramePr>
                <a:graphicFrameLocks noChangeAspect="1"/>
              </p:cNvGraphicFramePr>
              <p:nvPr>
                <p:extLst>
                  <p:ext uri="{D42A27DB-BD31-4B8C-83A1-F6EECF244321}">
                    <p14:modId xmlns:p14="http://schemas.microsoft.com/office/powerpoint/2010/main" val="3276527782"/>
                  </p:ext>
                </p:extLst>
              </p:nvPr>
            </p:nvGraphicFramePr>
            <p:xfrm>
              <a:off x="11670889" y="5824143"/>
              <a:ext cx="4697837" cy="3603364"/>
            </p:xfrm>
            <a:graphic>
              <a:graphicData uri="http://schemas.microsoft.com/office/drawing/2017/model3d">
                <am3d:model3d r:embed="rId5">
                  <am3d:spPr>
                    <a:xfrm>
                      <a:off x="0" y="0"/>
                      <a:ext cx="4697837" cy="3603364"/>
                    </a:xfrm>
                    <a:prstGeom prst="rect">
                      <a:avLst/>
                    </a:prstGeom>
                  </am3d:spPr>
                  <am3d:camera>
                    <am3d:pos x="0" y="0" z="70616533"/>
                    <am3d:up dx="0" dy="36000000" dz="0"/>
                    <am3d:lookAt x="0" y="0" z="0"/>
                    <am3d:perspective fov="2700000"/>
                  </am3d:camera>
                  <am3d:trans>
                    <am3d:meterPerModelUnit n="26928" d="1000000"/>
                    <am3d:preTrans dx="197213" dy="-602254" dz="-1115515"/>
                    <am3d:scale>
                      <am3d:sx n="1000000" d="1000000"/>
                      <am3d:sy n="1000000" d="1000000"/>
                      <am3d:sz n="1000000" d="1000000"/>
                    </am3d:scale>
                    <am3d:rot ax="10032911" ay="4378058" az="10065527"/>
                    <am3d:postTrans dx="0" dy="0" dz="0"/>
                  </am3d:trans>
                  <am3d:raster rName="Office3DRenderer" rVer="16.0.8326">
                    <am3d:blip r:embed="rId6"/>
                  </am3d:raster>
                  <am3d:objViewport viewportSz="54186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05CD7036-EC40-4536-9523-0C10E8D2AE58}"/>
                  </a:ext>
                </a:extLst>
              </p:cNvPr>
              <p:cNvPicPr>
                <a:picLocks noGrp="1" noRot="1" noChangeAspect="1" noMove="1" noResize="1" noEditPoints="1" noAdjustHandles="1" noChangeArrowheads="1" noChangeShapeType="1" noCrop="1"/>
              </p:cNvPicPr>
              <p:nvPr/>
            </p:nvPicPr>
            <p:blipFill>
              <a:blip r:embed="rId6"/>
              <a:stretch>
                <a:fillRect/>
              </a:stretch>
            </p:blipFill>
            <p:spPr>
              <a:xfrm>
                <a:off x="11670889" y="5824143"/>
                <a:ext cx="4697837" cy="3603364"/>
              </a:xfrm>
              <a:prstGeom prst="rect">
                <a:avLst/>
              </a:prstGeom>
            </p:spPr>
          </p:pic>
        </mc:Fallback>
      </mc:AlternateContent>
      <p:pic>
        <p:nvPicPr>
          <p:cNvPr id="2050" name="Picture 2">
            <a:extLst>
              <a:ext uri="{FF2B5EF4-FFF2-40B4-BE49-F238E27FC236}">
                <a16:creationId xmlns:a16="http://schemas.microsoft.com/office/drawing/2014/main" id="{29F7983C-6DEA-439C-B368-A6E8A1F68E7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295464" y="7057036"/>
            <a:ext cx="1137581" cy="113758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A1DFDC0A-CE70-4346-9E9D-423753A749F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65959" y1="70000" x2="53227" y2="68935"/>
                        <a14:foregroundMark x1="53227" y1="68935" x2="62599" y2="74083"/>
                        <a14:foregroundMark x1="62599" y1="74083" x2="70115" y2="68817"/>
                        <a14:foregroundMark x1="70115" y1="68817" x2="58974" y2="69053"/>
                        <a14:foregroundMark x1="58974" y1="69053" x2="70115" y2="70296"/>
                        <a14:foregroundMark x1="70115" y1="70296" x2="49337" y2="73195"/>
                        <a14:foregroundMark x1="39523" y1="26805" x2="42882" y2="27456"/>
                        <a14:foregroundMark x1="51370" y1="24320" x2="55526" y2="25680"/>
                        <a14:foregroundMark x1="38196" y1="13905" x2="40230" y2="14675"/>
                      </a14:backgroundRemoval>
                    </a14:imgEffect>
                  </a14:imgLayer>
                </a14:imgProps>
              </a:ext>
              <a:ext uri="{28A0092B-C50C-407E-A947-70E740481C1C}">
                <a14:useLocalDpi xmlns:a14="http://schemas.microsoft.com/office/drawing/2010/main" val="0"/>
              </a:ext>
            </a:extLst>
          </a:blip>
          <a:srcRect/>
          <a:stretch>
            <a:fillRect/>
          </a:stretch>
        </p:blipFill>
        <p:spPr bwMode="auto">
          <a:xfrm>
            <a:off x="1051544" y="2214573"/>
            <a:ext cx="1625420" cy="24288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070213E1-738D-4CCE-AED3-C956FF09C7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6772" y="-984916"/>
            <a:ext cx="902885" cy="90288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61898555-13AB-4FCD-924E-55410F26EF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12560" y="-1525814"/>
            <a:ext cx="985752" cy="9857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72A64D75-8FC0-48F3-82AF-E0C4F1660C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466434">
            <a:off x="9809806" y="-1319900"/>
            <a:ext cx="1217036" cy="121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3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616675" y="-546055"/>
            <a:ext cx="8958649" cy="8958649"/>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B8749DBC-447C-49D5-AA33-E2F7C78272B3}"/>
                  </a:ext>
                </a:extLst>
              </p:cNvPr>
              <p:cNvGraphicFramePr>
                <a:graphicFrameLocks noChangeAspect="1"/>
              </p:cNvGraphicFramePr>
              <p:nvPr>
                <p:extLst>
                  <p:ext uri="{D42A27DB-BD31-4B8C-83A1-F6EECF244321}">
                    <p14:modId xmlns:p14="http://schemas.microsoft.com/office/powerpoint/2010/main" val="1298477278"/>
                  </p:ext>
                </p:extLst>
              </p:nvPr>
            </p:nvGraphicFramePr>
            <p:xfrm>
              <a:off x="7338563" y="3403673"/>
              <a:ext cx="4450295" cy="2890791"/>
            </p:xfrm>
            <a:graphic>
              <a:graphicData uri="http://schemas.microsoft.com/office/drawing/2017/model3d">
                <am3d:model3d r:embed="rId3">
                  <am3d:spPr>
                    <a:xfrm>
                      <a:off x="0" y="0"/>
                      <a:ext cx="4450295" cy="2890791"/>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1368149" ay="-1408969" az="-570638"/>
                    <am3d:postTrans dx="0" dy="0" dz="0"/>
                  </am3d:trans>
                  <am3d:raster rName="Office3DRenderer" rVer="16.0.8326">
                    <am3d:blip r:embed="rId4"/>
                  </am3d:raster>
                  <am3d:objViewport viewportSz="48877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B8749DBC-447C-49D5-AA33-E2F7C78272B3}"/>
                  </a:ext>
                </a:extLst>
              </p:cNvPr>
              <p:cNvPicPr>
                <a:picLocks noGrp="1" noRot="1" noChangeAspect="1" noMove="1" noResize="1" noEditPoints="1" noAdjustHandles="1" noChangeArrowheads="1" noChangeShapeType="1" noCrop="1"/>
              </p:cNvPicPr>
              <p:nvPr/>
            </p:nvPicPr>
            <p:blipFill>
              <a:blip r:embed="rId4"/>
              <a:stretch>
                <a:fillRect/>
              </a:stretch>
            </p:blipFill>
            <p:spPr>
              <a:xfrm>
                <a:off x="7338563" y="3403673"/>
                <a:ext cx="4450295" cy="2890791"/>
              </a:xfrm>
              <a:prstGeom prst="rect">
                <a:avLst/>
              </a:prstGeom>
            </p:spPr>
          </p:pic>
        </mc:Fallback>
      </mc:AlternateContent>
      <p:sp>
        <p:nvSpPr>
          <p:cNvPr id="21" name="TextBox 20">
            <a:extLst>
              <a:ext uri="{FF2B5EF4-FFF2-40B4-BE49-F238E27FC236}">
                <a16:creationId xmlns:a16="http://schemas.microsoft.com/office/drawing/2014/main" id="{1033F690-B2EE-466C-BF6A-D63C956738D6}"/>
              </a:ext>
            </a:extLst>
          </p:cNvPr>
          <p:cNvSpPr txBox="1"/>
          <p:nvPr/>
        </p:nvSpPr>
        <p:spPr>
          <a:xfrm>
            <a:off x="1077122" y="313082"/>
            <a:ext cx="8486589" cy="1569660"/>
          </a:xfrm>
          <a:prstGeom prst="rect">
            <a:avLst/>
          </a:prstGeom>
          <a:noFill/>
        </p:spPr>
        <p:txBody>
          <a:bodyPr wrap="square" rtlCol="1">
            <a:spAutoFit/>
          </a:bodyPr>
          <a:lstStyle/>
          <a:p>
            <a:r>
              <a:rPr lang="en-US" sz="9600" b="1" dirty="0">
                <a:latin typeface="Aldhabi" panose="01000000000000000000" pitchFamily="2" charset="-78"/>
                <a:cs typeface="Aldhabi" panose="01000000000000000000" pitchFamily="2" charset="-78"/>
              </a:rPr>
              <a:t>Targeted Users?</a:t>
            </a:r>
            <a:endParaRPr lang="ar-JO" sz="9600" b="1" dirty="0">
              <a:latin typeface="Aldhabi" panose="01000000000000000000" pitchFamily="2" charset="-78"/>
              <a:cs typeface="Aldhabi" panose="01000000000000000000" pitchFamily="2" charset="-78"/>
            </a:endParaRPr>
          </a:p>
        </p:txBody>
      </p:sp>
      <p:sp>
        <p:nvSpPr>
          <p:cNvPr id="22" name="TextBox 21">
            <a:extLst>
              <a:ext uri="{FF2B5EF4-FFF2-40B4-BE49-F238E27FC236}">
                <a16:creationId xmlns:a16="http://schemas.microsoft.com/office/drawing/2014/main" id="{5F18EA82-D58B-473B-AABF-58A605F54AA0}"/>
              </a:ext>
            </a:extLst>
          </p:cNvPr>
          <p:cNvSpPr txBox="1"/>
          <p:nvPr/>
        </p:nvSpPr>
        <p:spPr>
          <a:xfrm>
            <a:off x="717630" y="1710827"/>
            <a:ext cx="10579142" cy="2062103"/>
          </a:xfrm>
          <a:prstGeom prst="rect">
            <a:avLst/>
          </a:prstGeom>
          <a:noFill/>
        </p:spPr>
        <p:txBody>
          <a:bodyPr wrap="square" rtlCol="1">
            <a:spAutoFit/>
          </a:bodyPr>
          <a:lstStyle/>
          <a:p>
            <a:pPr algn="ctr"/>
            <a:r>
              <a:rPr lang="en-US" sz="3200" dirty="0">
                <a:latin typeface="Aldhabi" panose="01000000000000000000" pitchFamily="2" charset="-78"/>
                <a:cs typeface="Aldhabi" panose="01000000000000000000" pitchFamily="2" charset="-78"/>
              </a:rPr>
              <a:t>The primary beneficiaries of </a:t>
            </a:r>
            <a:r>
              <a:rPr lang="en-US" sz="3200" dirty="0" err="1">
                <a:latin typeface="Aldhabi" panose="01000000000000000000" pitchFamily="2" charset="-78"/>
                <a:cs typeface="Aldhabi" panose="01000000000000000000" pitchFamily="2" charset="-78"/>
              </a:rPr>
              <a:t>Eyecan</a:t>
            </a:r>
            <a:r>
              <a:rPr lang="en-US" sz="3200" dirty="0">
                <a:latin typeface="Aldhabi" panose="01000000000000000000" pitchFamily="2" charset="-78"/>
                <a:cs typeface="Aldhabi" panose="01000000000000000000" pitchFamily="2" charset="-78"/>
              </a:rPr>
              <a:t> are individuals with severe disabilities. This includes war victims who lost speech or mobility, people with partial or complete paralysis, and those who suffer from trauma-induced speech loss. It is also intended for anyone who remains cognitively aware but is unable to communicate through movement or voice.</a:t>
            </a:r>
          </a:p>
        </p:txBody>
      </p:sp>
      <p:pic>
        <p:nvPicPr>
          <p:cNvPr id="23" name="Picture 2">
            <a:extLst>
              <a:ext uri="{FF2B5EF4-FFF2-40B4-BE49-F238E27FC236}">
                <a16:creationId xmlns:a16="http://schemas.microsoft.com/office/drawing/2014/main" id="{96271F16-431F-4D0C-8330-4DA669C79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119" y="556599"/>
            <a:ext cx="902885" cy="9028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7C040DE-3220-441B-A19E-454B7A9603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3805" y="22290"/>
            <a:ext cx="985752" cy="9857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880D3816-6004-4650-9FCB-1AF141ECA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66434">
            <a:off x="6917137" y="197245"/>
            <a:ext cx="1217036" cy="1217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2DBDFFDF-BCCF-4090-99A4-C11DFD159F0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5959" y1="70000" x2="53227" y2="68935"/>
                        <a14:foregroundMark x1="53227" y1="68935" x2="62599" y2="74083"/>
                        <a14:foregroundMark x1="62599" y1="74083" x2="70115" y2="68817"/>
                        <a14:foregroundMark x1="70115" y1="68817" x2="58974" y2="69053"/>
                        <a14:foregroundMark x1="58974" y1="69053" x2="70115" y2="70296"/>
                        <a14:foregroundMark x1="70115" y1="70296" x2="49337" y2="73195"/>
                        <a14:foregroundMark x1="39523" y1="26805" x2="42882" y2="27456"/>
                        <a14:foregroundMark x1="51370" y1="24320" x2="55526" y2="25680"/>
                        <a14:foregroundMark x1="38196" y1="13905" x2="40230" y2="14675"/>
                      </a14:backgroundRemoval>
                    </a14:imgEffect>
                  </a14:imgLayer>
                </a14:imgProps>
              </a:ext>
              <a:ext uri="{28A0092B-C50C-407E-A947-70E740481C1C}">
                <a14:useLocalDpi xmlns:a14="http://schemas.microsoft.com/office/drawing/2010/main" val="0"/>
              </a:ext>
            </a:extLst>
          </a:blip>
          <a:srcRect/>
          <a:stretch>
            <a:fillRect/>
          </a:stretch>
        </p:blipFill>
        <p:spPr bwMode="auto">
          <a:xfrm>
            <a:off x="8331419" y="6739257"/>
            <a:ext cx="1625420" cy="242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43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anim calcmode="lin" valueType="num">
                                      <p:cBhvr>
                                        <p:cTn id="8" dur="2000" fill="hold"/>
                                        <p:tgtEl>
                                          <p:spTgt spid="24"/>
                                        </p:tgtEl>
                                        <p:attrNameLst>
                                          <p:attrName>ppt_w</p:attrName>
                                        </p:attrNameLst>
                                      </p:cBhvr>
                                      <p:tavLst>
                                        <p:tav tm="0" fmla="#ppt_w*sin(2.5*pi*$)">
                                          <p:val>
                                            <p:fltVal val="0"/>
                                          </p:val>
                                        </p:tav>
                                        <p:tav tm="100000">
                                          <p:val>
                                            <p:fltVal val="1"/>
                                          </p:val>
                                        </p:tav>
                                      </p:tavLst>
                                    </p:anim>
                                    <p:anim calcmode="lin" valueType="num">
                                      <p:cBhvr>
                                        <p:cTn id="9" dur="2000" fill="hold"/>
                                        <p:tgtEl>
                                          <p:spTgt spid="2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anim calcmode="lin" valueType="num">
                                      <p:cBhvr>
                                        <p:cTn id="13" dur="2000" fill="hold"/>
                                        <p:tgtEl>
                                          <p:spTgt spid="25"/>
                                        </p:tgtEl>
                                        <p:attrNameLst>
                                          <p:attrName>ppt_w</p:attrName>
                                        </p:attrNameLst>
                                      </p:cBhvr>
                                      <p:tavLst>
                                        <p:tav tm="0" fmla="#ppt_w*sin(2.5*pi*$)">
                                          <p:val>
                                            <p:fltVal val="0"/>
                                          </p:val>
                                        </p:tav>
                                        <p:tav tm="100000">
                                          <p:val>
                                            <p:fltVal val="1"/>
                                          </p:val>
                                        </p:tav>
                                      </p:tavLst>
                                    </p:anim>
                                    <p:anim calcmode="lin" valueType="num">
                                      <p:cBhvr>
                                        <p:cTn id="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715B3C-6755-4A52-BBDD-5722D0144CE4}"/>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616675" y="-546055"/>
            <a:ext cx="8958649" cy="8958649"/>
          </a:xfrm>
          <a:prstGeom prst="rect">
            <a:avLst/>
          </a:prstGeom>
        </p:spPr>
      </p:pic>
      <mc:AlternateContent xmlns:mc="http://schemas.openxmlformats.org/markup-compatibility/2006">
        <mc:Choice xmlns:am3d="http://schemas.microsoft.com/office/drawing/2017/model3d" Requires="am3d">
          <p:graphicFrame>
            <p:nvGraphicFramePr>
              <p:cNvPr id="20" name="3D Model 19">
                <a:extLst>
                  <a:ext uri="{FF2B5EF4-FFF2-40B4-BE49-F238E27FC236}">
                    <a16:creationId xmlns:a16="http://schemas.microsoft.com/office/drawing/2014/main" id="{B8749DBC-447C-49D5-AA33-E2F7C78272B3}"/>
                  </a:ext>
                </a:extLst>
              </p:cNvPr>
              <p:cNvGraphicFramePr>
                <a:graphicFrameLocks noChangeAspect="1"/>
              </p:cNvGraphicFramePr>
              <p:nvPr>
                <p:extLst>
                  <p:ext uri="{D42A27DB-BD31-4B8C-83A1-F6EECF244321}">
                    <p14:modId xmlns:p14="http://schemas.microsoft.com/office/powerpoint/2010/main" val="1109613033"/>
                  </p:ext>
                </p:extLst>
              </p:nvPr>
            </p:nvGraphicFramePr>
            <p:xfrm>
              <a:off x="5538582" y="1216145"/>
              <a:ext cx="6653418" cy="4128684"/>
            </p:xfrm>
            <a:graphic>
              <a:graphicData uri="http://schemas.microsoft.com/office/drawing/2017/model3d">
                <am3d:model3d r:embed="rId3">
                  <am3d:spPr>
                    <a:xfrm>
                      <a:off x="0" y="0"/>
                      <a:ext cx="6653418" cy="4128684"/>
                    </a:xfrm>
                    <a:prstGeom prst="rect">
                      <a:avLst/>
                    </a:prstGeom>
                  </am3d:spPr>
                  <am3d:camera>
                    <am3d:pos x="0" y="0" z="66826284"/>
                    <am3d:up dx="0" dy="36000000" dz="0"/>
                    <am3d:lookAt x="0" y="0" z="0"/>
                    <am3d:perspective fov="2700000"/>
                  </am3d:camera>
                  <am3d:trans>
                    <am3d:meterPerModelUnit n="710957" d="1000000"/>
                    <am3d:preTrans dx="887" dy="746428" dz="14147286"/>
                    <am3d:scale>
                      <am3d:sx n="1000000" d="1000000"/>
                      <am3d:sy n="1000000" d="1000000"/>
                      <am3d:sz n="1000000" d="1000000"/>
                    </am3d:scale>
                    <am3d:rot ax="1357803" ay="111046" az="46249"/>
                    <am3d:postTrans dx="0" dy="0" dz="0"/>
                  </am3d:trans>
                  <am3d:raster rName="Office3DRenderer" rVer="16.0.8326">
                    <am3d:blip r:embed="rId4"/>
                  </am3d:raster>
                  <am3d:objViewport viewportSz="7633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a:extLst>
                  <a:ext uri="{FF2B5EF4-FFF2-40B4-BE49-F238E27FC236}">
                    <a16:creationId xmlns:a16="http://schemas.microsoft.com/office/drawing/2014/main" id="{B8749DBC-447C-49D5-AA33-E2F7C78272B3}"/>
                  </a:ext>
                </a:extLst>
              </p:cNvPr>
              <p:cNvPicPr>
                <a:picLocks noGrp="1" noRot="1" noChangeAspect="1" noMove="1" noResize="1" noEditPoints="1" noAdjustHandles="1" noChangeArrowheads="1" noChangeShapeType="1" noCrop="1"/>
              </p:cNvPicPr>
              <p:nvPr/>
            </p:nvPicPr>
            <p:blipFill>
              <a:blip r:embed="rId4"/>
              <a:stretch>
                <a:fillRect/>
              </a:stretch>
            </p:blipFill>
            <p:spPr>
              <a:xfrm>
                <a:off x="5538582" y="1216145"/>
                <a:ext cx="6653418" cy="4128684"/>
              </a:xfrm>
              <a:prstGeom prst="rect">
                <a:avLst/>
              </a:prstGeom>
            </p:spPr>
          </p:pic>
        </mc:Fallback>
      </mc:AlternateContent>
      <p:sp>
        <p:nvSpPr>
          <p:cNvPr id="21" name="TextBox 20">
            <a:extLst>
              <a:ext uri="{FF2B5EF4-FFF2-40B4-BE49-F238E27FC236}">
                <a16:creationId xmlns:a16="http://schemas.microsoft.com/office/drawing/2014/main" id="{1033F690-B2EE-466C-BF6A-D63C956738D6}"/>
              </a:ext>
            </a:extLst>
          </p:cNvPr>
          <p:cNvSpPr txBox="1"/>
          <p:nvPr/>
        </p:nvSpPr>
        <p:spPr>
          <a:xfrm>
            <a:off x="1616675" y="141167"/>
            <a:ext cx="8486589" cy="1569660"/>
          </a:xfrm>
          <a:prstGeom prst="rect">
            <a:avLst/>
          </a:prstGeom>
          <a:noFill/>
        </p:spPr>
        <p:txBody>
          <a:bodyPr wrap="square" rtlCol="1">
            <a:spAutoFit/>
          </a:bodyPr>
          <a:lstStyle/>
          <a:p>
            <a:pPr algn="ctr"/>
            <a:r>
              <a:rPr lang="en-US" sz="9600" b="1" dirty="0">
                <a:latin typeface="Aldhabi" panose="01000000000000000000" pitchFamily="2" charset="-78"/>
                <a:cs typeface="Aldhabi" panose="01000000000000000000" pitchFamily="2" charset="-78"/>
              </a:rPr>
              <a:t>Our Conclusion</a:t>
            </a:r>
            <a:endParaRPr lang="ar-JO" sz="9600" b="1" dirty="0">
              <a:latin typeface="Aldhabi" panose="01000000000000000000" pitchFamily="2" charset="-78"/>
              <a:cs typeface="Aldhabi" panose="01000000000000000000" pitchFamily="2" charset="-78"/>
            </a:endParaRPr>
          </a:p>
        </p:txBody>
      </p:sp>
      <p:sp>
        <p:nvSpPr>
          <p:cNvPr id="22" name="TextBox 21">
            <a:extLst>
              <a:ext uri="{FF2B5EF4-FFF2-40B4-BE49-F238E27FC236}">
                <a16:creationId xmlns:a16="http://schemas.microsoft.com/office/drawing/2014/main" id="{5F18EA82-D58B-473B-AABF-58A605F54AA0}"/>
              </a:ext>
            </a:extLst>
          </p:cNvPr>
          <p:cNvSpPr txBox="1"/>
          <p:nvPr/>
        </p:nvSpPr>
        <p:spPr>
          <a:xfrm>
            <a:off x="170462" y="1372200"/>
            <a:ext cx="5794930" cy="4524315"/>
          </a:xfrm>
          <a:prstGeom prst="rect">
            <a:avLst/>
          </a:prstGeom>
          <a:noFill/>
        </p:spPr>
        <p:txBody>
          <a:bodyPr wrap="square" rtlCol="1">
            <a:spAutoFit/>
          </a:bodyPr>
          <a:lstStyle/>
          <a:p>
            <a:pPr algn="ctr"/>
            <a:br>
              <a:rPr lang="en-US" sz="3200" dirty="0">
                <a:latin typeface="Aldhabi" panose="01000000000000000000" pitchFamily="2" charset="-78"/>
                <a:cs typeface="Aldhabi" panose="01000000000000000000" pitchFamily="2" charset="-78"/>
              </a:rPr>
            </a:br>
            <a:r>
              <a:rPr lang="en-US" sz="3200" dirty="0" err="1">
                <a:latin typeface="Aldhabi" panose="01000000000000000000" pitchFamily="2" charset="-78"/>
                <a:cs typeface="Aldhabi" panose="01000000000000000000" pitchFamily="2" charset="-78"/>
              </a:rPr>
              <a:t>Eyecan</a:t>
            </a:r>
            <a:r>
              <a:rPr lang="en-US" sz="3200" dirty="0">
                <a:latin typeface="Aldhabi" panose="01000000000000000000" pitchFamily="2" charset="-78"/>
                <a:cs typeface="Aldhabi" panose="01000000000000000000" pitchFamily="2" charset="-78"/>
              </a:rPr>
              <a:t> demonstrates how technology can go beyond innovation to serve humanity. By harnessing the power of AI, we aim to break barriers and create tools that empower people to live with greater independence and dignity. It is not only a technological achievement, but also a message of hope — that the future can be more inclusive, accessible, and truly human for everyone.</a:t>
            </a:r>
          </a:p>
        </p:txBody>
      </p:sp>
      <p:pic>
        <p:nvPicPr>
          <p:cNvPr id="23" name="Picture 2">
            <a:extLst>
              <a:ext uri="{FF2B5EF4-FFF2-40B4-BE49-F238E27FC236}">
                <a16:creationId xmlns:a16="http://schemas.microsoft.com/office/drawing/2014/main" id="{96271F16-431F-4D0C-8330-4DA669C79F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6418" y="6406557"/>
            <a:ext cx="902885" cy="90288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F7C040DE-3220-441B-A19E-454B7A9603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9732" y="5872248"/>
            <a:ext cx="985752" cy="9857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880D3816-6004-4650-9FCB-1AF141ECA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466434">
            <a:off x="-1606400" y="6047203"/>
            <a:ext cx="1217036" cy="12170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2DBDFFDF-BCCF-4090-99A4-C11DFD159F0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65959" y1="70000" x2="53227" y2="68935"/>
                        <a14:foregroundMark x1="53227" y1="68935" x2="62599" y2="74083"/>
                        <a14:foregroundMark x1="62599" y1="74083" x2="70115" y2="68817"/>
                        <a14:foregroundMark x1="70115" y1="68817" x2="58974" y2="69053"/>
                        <a14:foregroundMark x1="58974" y1="69053" x2="70115" y2="70296"/>
                        <a14:foregroundMark x1="70115" y1="70296" x2="49337" y2="73195"/>
                        <a14:foregroundMark x1="39523" y1="26805" x2="42882" y2="27456"/>
                        <a14:foregroundMark x1="51370" y1="24320" x2="55526" y2="25680"/>
                        <a14:foregroundMark x1="38196" y1="13905" x2="40230" y2="14675"/>
                      </a14:backgroundRemoval>
                    </a14:imgEffect>
                  </a14:imgLayer>
                </a14:imgProps>
              </a:ext>
              <a:ext uri="{28A0092B-C50C-407E-A947-70E740481C1C}">
                <a14:useLocalDpi xmlns:a14="http://schemas.microsoft.com/office/drawing/2010/main" val="0"/>
              </a:ext>
            </a:extLst>
          </a:blip>
          <a:srcRect/>
          <a:stretch>
            <a:fillRect/>
          </a:stretch>
        </p:blipFill>
        <p:spPr bwMode="auto">
          <a:xfrm>
            <a:off x="8331419" y="6739257"/>
            <a:ext cx="1625420" cy="2428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5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anim calcmode="lin" valueType="num">
                                      <p:cBhvr>
                                        <p:cTn id="8" dur="2000" fill="hold"/>
                                        <p:tgtEl>
                                          <p:spTgt spid="24"/>
                                        </p:tgtEl>
                                        <p:attrNameLst>
                                          <p:attrName>ppt_w</p:attrName>
                                        </p:attrNameLst>
                                      </p:cBhvr>
                                      <p:tavLst>
                                        <p:tav tm="0" fmla="#ppt_w*sin(2.5*pi*$)">
                                          <p:val>
                                            <p:fltVal val="0"/>
                                          </p:val>
                                        </p:tav>
                                        <p:tav tm="100000">
                                          <p:val>
                                            <p:fltVal val="1"/>
                                          </p:val>
                                        </p:tav>
                                      </p:tavLst>
                                    </p:anim>
                                    <p:anim calcmode="lin" valueType="num">
                                      <p:cBhvr>
                                        <p:cTn id="9" dur="2000" fill="hold"/>
                                        <p:tgtEl>
                                          <p:spTgt spid="24"/>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2000"/>
                                        <p:tgtEl>
                                          <p:spTgt spid="25"/>
                                        </p:tgtEl>
                                      </p:cBhvr>
                                    </p:animEffect>
                                    <p:anim calcmode="lin" valueType="num">
                                      <p:cBhvr>
                                        <p:cTn id="13" dur="2000" fill="hold"/>
                                        <p:tgtEl>
                                          <p:spTgt spid="25"/>
                                        </p:tgtEl>
                                        <p:attrNameLst>
                                          <p:attrName>ppt_w</p:attrName>
                                        </p:attrNameLst>
                                      </p:cBhvr>
                                      <p:tavLst>
                                        <p:tav tm="0" fmla="#ppt_w*sin(2.5*pi*$)">
                                          <p:val>
                                            <p:fltVal val="0"/>
                                          </p:val>
                                        </p:tav>
                                        <p:tav tm="100000">
                                          <p:val>
                                            <p:fltVal val="1"/>
                                          </p:val>
                                        </p:tav>
                                      </p:tavLst>
                                    </p:anim>
                                    <p:anim calcmode="lin" valueType="num">
                                      <p:cBhvr>
                                        <p:cTn id="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Luxury Brand Logo 'eyecan' in Gold and Black">
            <a:hlinkClick r:id="" action="ppaction://media"/>
            <a:extLst>
              <a:ext uri="{FF2B5EF4-FFF2-40B4-BE49-F238E27FC236}">
                <a16:creationId xmlns:a16="http://schemas.microsoft.com/office/drawing/2014/main" id="{38D76407-4DEB-4E60-96C5-8C4449CB23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9588" y="-3026588"/>
            <a:ext cx="12911175" cy="12911175"/>
          </a:xfrm>
          <a:prstGeom prst="rect">
            <a:avLst/>
          </a:prstGeom>
        </p:spPr>
      </p:pic>
      <p:sp>
        <p:nvSpPr>
          <p:cNvPr id="3" name="TextBox 2">
            <a:extLst>
              <a:ext uri="{FF2B5EF4-FFF2-40B4-BE49-F238E27FC236}">
                <a16:creationId xmlns:a16="http://schemas.microsoft.com/office/drawing/2014/main" id="{8F2E0378-C739-49C6-B061-40058523A076}"/>
              </a:ext>
            </a:extLst>
          </p:cNvPr>
          <p:cNvSpPr txBox="1"/>
          <p:nvPr/>
        </p:nvSpPr>
        <p:spPr>
          <a:xfrm>
            <a:off x="1039904" y="4870012"/>
            <a:ext cx="10112189" cy="707886"/>
          </a:xfrm>
          <a:prstGeom prst="rect">
            <a:avLst/>
          </a:prstGeom>
          <a:noFill/>
        </p:spPr>
        <p:txBody>
          <a:bodyPr wrap="square" rtlCol="1">
            <a:spAutoFit/>
          </a:bodyPr>
          <a:lstStyle/>
          <a:p>
            <a:pPr algn="ctr"/>
            <a:r>
              <a:rPr lang="en-US" sz="4000" dirty="0">
                <a:latin typeface="Aldhabi" panose="01000000000000000000" pitchFamily="2" charset="-78"/>
                <a:cs typeface="Aldhabi" panose="01000000000000000000" pitchFamily="2" charset="-78"/>
              </a:rPr>
              <a:t>Maryam aljelekh || Rama </a:t>
            </a:r>
            <a:r>
              <a:rPr lang="en-US" sz="4000" dirty="0" err="1">
                <a:latin typeface="Aldhabi" panose="01000000000000000000" pitchFamily="2" charset="-78"/>
                <a:cs typeface="Aldhabi" panose="01000000000000000000" pitchFamily="2" charset="-78"/>
              </a:rPr>
              <a:t>alnajjar</a:t>
            </a:r>
            <a:r>
              <a:rPr lang="en-US" sz="4000" dirty="0">
                <a:latin typeface="Aldhabi" panose="01000000000000000000" pitchFamily="2" charset="-78"/>
                <a:cs typeface="Aldhabi" panose="01000000000000000000" pitchFamily="2" charset="-78"/>
              </a:rPr>
              <a:t> || Najwa </a:t>
            </a:r>
            <a:r>
              <a:rPr lang="en-US" sz="4000" dirty="0" err="1">
                <a:latin typeface="Aldhabi" panose="01000000000000000000" pitchFamily="2" charset="-78"/>
                <a:cs typeface="Aldhabi" panose="01000000000000000000" pitchFamily="2" charset="-78"/>
              </a:rPr>
              <a:t>aljulani</a:t>
            </a:r>
            <a:r>
              <a:rPr lang="en-US" sz="4000" dirty="0">
                <a:latin typeface="Aldhabi" panose="01000000000000000000" pitchFamily="2" charset="-78"/>
                <a:cs typeface="Aldhabi" panose="01000000000000000000" pitchFamily="2" charset="-78"/>
              </a:rPr>
              <a:t> || Aya </a:t>
            </a:r>
            <a:r>
              <a:rPr lang="en-US" sz="4000" dirty="0" err="1">
                <a:latin typeface="Aldhabi" panose="01000000000000000000" pitchFamily="2" charset="-78"/>
                <a:cs typeface="Aldhabi" panose="01000000000000000000" pitchFamily="2" charset="-78"/>
              </a:rPr>
              <a:t>algharaibeh</a:t>
            </a:r>
            <a:endParaRPr lang="ar-JO" sz="4000"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3762955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2986</TotalTime>
  <Words>478</Words>
  <Application>Microsoft Office PowerPoint</Application>
  <PresentationFormat>Widescreen</PresentationFormat>
  <Paragraphs>21</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Aldhabi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maryam aljelekh</dc:creator>
  <cp:lastModifiedBy>maryam aljelekh</cp:lastModifiedBy>
  <cp:revision>130</cp:revision>
  <dcterms:created xsi:type="dcterms:W3CDTF">2025-09-15T19:04:25Z</dcterms:created>
  <dcterms:modified xsi:type="dcterms:W3CDTF">2025-09-26T09:36:41Z</dcterms:modified>
</cp:coreProperties>
</file>